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77" r:id="rId5"/>
    <p:sldId id="275" r:id="rId6"/>
    <p:sldId id="278" r:id="rId7"/>
    <p:sldId id="287" r:id="rId8"/>
    <p:sldId id="290" r:id="rId9"/>
    <p:sldId id="291" r:id="rId10"/>
    <p:sldId id="297" r:id="rId11"/>
    <p:sldId id="304" r:id="rId12"/>
    <p:sldId id="296" r:id="rId13"/>
    <p:sldId id="299" r:id="rId14"/>
    <p:sldId id="300" r:id="rId15"/>
    <p:sldId id="301" r:id="rId16"/>
    <p:sldId id="303" r:id="rId17"/>
    <p:sldId id="302" r:id="rId18"/>
    <p:sldId id="279" r:id="rId19"/>
    <p:sldId id="293" r:id="rId20"/>
    <p:sldId id="292" r:id="rId21"/>
    <p:sldId id="283" r:id="rId22"/>
    <p:sldId id="284" r:id="rId23"/>
    <p:sldId id="289" r:id="rId24"/>
    <p:sldId id="294" r:id="rId25"/>
    <p:sldId id="29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raj Kumar (Dr)" initials="NK(" lastIdx="1" clrIdx="0">
    <p:extLst>
      <p:ext uri="{19B8F6BF-5375-455C-9EA6-DF929625EA0E}">
        <p15:presenceInfo xmlns:p15="http://schemas.microsoft.com/office/powerpoint/2012/main" xmlns="" userId="S::nirajkum@careindia.org::a0c29ce1-2ec6-47f4-9ae6-9352c11b59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6"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71CAFE-DEE0-4669-9BEE-9DCEDDC966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5FB91963-0A8E-475F-A00F-0CD7FABFE2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6DA32531-58E6-4194-AF60-FF38A8F22036}"/>
              </a:ext>
            </a:extLst>
          </p:cNvPr>
          <p:cNvSpPr>
            <a:spLocks noGrp="1"/>
          </p:cNvSpPr>
          <p:nvPr>
            <p:ph type="dt" sz="half" idx="10"/>
          </p:nvPr>
        </p:nvSpPr>
        <p:spPr/>
        <p:txBody>
          <a:bodyPr/>
          <a:lstStyle/>
          <a:p>
            <a:fld id="{446C70F3-F748-4DB7-B9C2-1DF68A815BE3}" type="datetimeFigureOut">
              <a:rPr lang="en-IN" smtClean="0"/>
              <a:pPr/>
              <a:t>29-04-2020</a:t>
            </a:fld>
            <a:endParaRPr lang="en-IN"/>
          </a:p>
        </p:txBody>
      </p:sp>
      <p:sp>
        <p:nvSpPr>
          <p:cNvPr id="5" name="Footer Placeholder 4">
            <a:extLst>
              <a:ext uri="{FF2B5EF4-FFF2-40B4-BE49-F238E27FC236}">
                <a16:creationId xmlns:a16="http://schemas.microsoft.com/office/drawing/2014/main" xmlns="" id="{B477BE8F-B7D2-4023-9102-1C580F04A58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827F8181-939F-4606-BA85-B6430149BFE5}"/>
              </a:ext>
            </a:extLst>
          </p:cNvPr>
          <p:cNvSpPr>
            <a:spLocks noGrp="1"/>
          </p:cNvSpPr>
          <p:nvPr>
            <p:ph type="sldNum" sz="quarter" idx="12"/>
          </p:nvPr>
        </p:nvSpPr>
        <p:spPr/>
        <p:txBody>
          <a:body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440937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47CE3B-D749-4766-B0CE-71BEFE02E4B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5D8B5FB2-DBE6-47A2-A5DA-03C28D9BD7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6EABF361-EDA3-4F1A-B1E5-6C38CF9D297C}"/>
              </a:ext>
            </a:extLst>
          </p:cNvPr>
          <p:cNvSpPr>
            <a:spLocks noGrp="1"/>
          </p:cNvSpPr>
          <p:nvPr>
            <p:ph type="dt" sz="half" idx="10"/>
          </p:nvPr>
        </p:nvSpPr>
        <p:spPr/>
        <p:txBody>
          <a:bodyPr/>
          <a:lstStyle/>
          <a:p>
            <a:fld id="{446C70F3-F748-4DB7-B9C2-1DF68A815BE3}" type="datetimeFigureOut">
              <a:rPr lang="en-IN" smtClean="0"/>
              <a:pPr/>
              <a:t>29-04-2020</a:t>
            </a:fld>
            <a:endParaRPr lang="en-IN"/>
          </a:p>
        </p:txBody>
      </p:sp>
      <p:sp>
        <p:nvSpPr>
          <p:cNvPr id="5" name="Footer Placeholder 4">
            <a:extLst>
              <a:ext uri="{FF2B5EF4-FFF2-40B4-BE49-F238E27FC236}">
                <a16:creationId xmlns:a16="http://schemas.microsoft.com/office/drawing/2014/main" xmlns="" id="{7CC6A89A-644F-404A-ACF5-701238B7957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A43BA04E-3360-478A-9FD5-EBF452907FA7}"/>
              </a:ext>
            </a:extLst>
          </p:cNvPr>
          <p:cNvSpPr>
            <a:spLocks noGrp="1"/>
          </p:cNvSpPr>
          <p:nvPr>
            <p:ph type="sldNum" sz="quarter" idx="12"/>
          </p:nvPr>
        </p:nvSpPr>
        <p:spPr/>
        <p:txBody>
          <a:body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3640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F6F3D06-DEEA-4028-B4E9-213752323D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3F97FF50-7EE1-4933-A1D1-9CCBF34D1C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99EB302-8EA8-4BEF-B437-26220E89D067}"/>
              </a:ext>
            </a:extLst>
          </p:cNvPr>
          <p:cNvSpPr>
            <a:spLocks noGrp="1"/>
          </p:cNvSpPr>
          <p:nvPr>
            <p:ph type="dt" sz="half" idx="10"/>
          </p:nvPr>
        </p:nvSpPr>
        <p:spPr/>
        <p:txBody>
          <a:bodyPr/>
          <a:lstStyle/>
          <a:p>
            <a:fld id="{446C70F3-F748-4DB7-B9C2-1DF68A815BE3}" type="datetimeFigureOut">
              <a:rPr lang="en-IN" smtClean="0"/>
              <a:pPr/>
              <a:t>29-04-2020</a:t>
            </a:fld>
            <a:endParaRPr lang="en-IN"/>
          </a:p>
        </p:txBody>
      </p:sp>
      <p:sp>
        <p:nvSpPr>
          <p:cNvPr id="5" name="Footer Placeholder 4">
            <a:extLst>
              <a:ext uri="{FF2B5EF4-FFF2-40B4-BE49-F238E27FC236}">
                <a16:creationId xmlns:a16="http://schemas.microsoft.com/office/drawing/2014/main" xmlns="" id="{170A03B0-B870-4B6A-8381-30FBF396640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14BC080-7650-4459-9E21-79FF23733C27}"/>
              </a:ext>
            </a:extLst>
          </p:cNvPr>
          <p:cNvSpPr>
            <a:spLocks noGrp="1"/>
          </p:cNvSpPr>
          <p:nvPr>
            <p:ph type="sldNum" sz="quarter" idx="12"/>
          </p:nvPr>
        </p:nvSpPr>
        <p:spPr/>
        <p:txBody>
          <a:body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2222795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947C60-F3D6-4760-95F8-AAB23BE5E81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7AC93BB9-4C68-4F1A-B8BB-198ED29381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7173E4CB-293C-48BA-A490-B985565DC3F2}"/>
              </a:ext>
            </a:extLst>
          </p:cNvPr>
          <p:cNvSpPr>
            <a:spLocks noGrp="1"/>
          </p:cNvSpPr>
          <p:nvPr>
            <p:ph type="dt" sz="half" idx="10"/>
          </p:nvPr>
        </p:nvSpPr>
        <p:spPr/>
        <p:txBody>
          <a:bodyPr/>
          <a:lstStyle/>
          <a:p>
            <a:fld id="{446C70F3-F748-4DB7-B9C2-1DF68A815BE3}" type="datetimeFigureOut">
              <a:rPr lang="en-IN" smtClean="0"/>
              <a:pPr/>
              <a:t>29-04-2020</a:t>
            </a:fld>
            <a:endParaRPr lang="en-IN"/>
          </a:p>
        </p:txBody>
      </p:sp>
      <p:sp>
        <p:nvSpPr>
          <p:cNvPr id="5" name="Footer Placeholder 4">
            <a:extLst>
              <a:ext uri="{FF2B5EF4-FFF2-40B4-BE49-F238E27FC236}">
                <a16:creationId xmlns:a16="http://schemas.microsoft.com/office/drawing/2014/main" xmlns="" id="{984AE8A3-6FA6-490A-8529-E8E1428433C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2E062E7D-A6EE-4DC5-A31C-BEABE0A600DC}"/>
              </a:ext>
            </a:extLst>
          </p:cNvPr>
          <p:cNvSpPr>
            <a:spLocks noGrp="1"/>
          </p:cNvSpPr>
          <p:nvPr>
            <p:ph type="sldNum" sz="quarter" idx="12"/>
          </p:nvPr>
        </p:nvSpPr>
        <p:spPr/>
        <p:txBody>
          <a:body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2530394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37274E-C77D-4EFA-AE1A-E3814EA70E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2091BBE8-4656-41E4-A460-942181F84A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03E5227-AAA7-4377-B416-573B0CB87CCE}"/>
              </a:ext>
            </a:extLst>
          </p:cNvPr>
          <p:cNvSpPr>
            <a:spLocks noGrp="1"/>
          </p:cNvSpPr>
          <p:nvPr>
            <p:ph type="dt" sz="half" idx="10"/>
          </p:nvPr>
        </p:nvSpPr>
        <p:spPr/>
        <p:txBody>
          <a:bodyPr/>
          <a:lstStyle/>
          <a:p>
            <a:fld id="{446C70F3-F748-4DB7-B9C2-1DF68A815BE3}" type="datetimeFigureOut">
              <a:rPr lang="en-IN" smtClean="0"/>
              <a:pPr/>
              <a:t>29-04-2020</a:t>
            </a:fld>
            <a:endParaRPr lang="en-IN"/>
          </a:p>
        </p:txBody>
      </p:sp>
      <p:sp>
        <p:nvSpPr>
          <p:cNvPr id="5" name="Footer Placeholder 4">
            <a:extLst>
              <a:ext uri="{FF2B5EF4-FFF2-40B4-BE49-F238E27FC236}">
                <a16:creationId xmlns:a16="http://schemas.microsoft.com/office/drawing/2014/main" xmlns="" id="{CE1C77E7-7965-4B91-8B58-89765E3F7C0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88A2D2DA-AE32-4891-95A2-CF2FE1EE30F0}"/>
              </a:ext>
            </a:extLst>
          </p:cNvPr>
          <p:cNvSpPr>
            <a:spLocks noGrp="1"/>
          </p:cNvSpPr>
          <p:nvPr>
            <p:ph type="sldNum" sz="quarter" idx="12"/>
          </p:nvPr>
        </p:nvSpPr>
        <p:spPr/>
        <p:txBody>
          <a:body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1533825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F645AE-5480-4784-B49C-025DDCD3BDA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0960CE93-C783-4AA5-AB18-69FEDB39FD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5A8EA781-43FC-4B4D-9F89-C28D184EE5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CACDB44F-5C15-49D4-94D0-8AE5CBA32C51}"/>
              </a:ext>
            </a:extLst>
          </p:cNvPr>
          <p:cNvSpPr>
            <a:spLocks noGrp="1"/>
          </p:cNvSpPr>
          <p:nvPr>
            <p:ph type="dt" sz="half" idx="10"/>
          </p:nvPr>
        </p:nvSpPr>
        <p:spPr/>
        <p:txBody>
          <a:bodyPr/>
          <a:lstStyle/>
          <a:p>
            <a:fld id="{446C70F3-F748-4DB7-B9C2-1DF68A815BE3}" type="datetimeFigureOut">
              <a:rPr lang="en-IN" smtClean="0"/>
              <a:pPr/>
              <a:t>29-04-2020</a:t>
            </a:fld>
            <a:endParaRPr lang="en-IN"/>
          </a:p>
        </p:txBody>
      </p:sp>
      <p:sp>
        <p:nvSpPr>
          <p:cNvPr id="6" name="Footer Placeholder 5">
            <a:extLst>
              <a:ext uri="{FF2B5EF4-FFF2-40B4-BE49-F238E27FC236}">
                <a16:creationId xmlns:a16="http://schemas.microsoft.com/office/drawing/2014/main" xmlns="" id="{FA1B299F-6DC2-4F9F-8601-1A37568E267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81E8750-A762-4903-927C-3E5ED6F4E66F}"/>
              </a:ext>
            </a:extLst>
          </p:cNvPr>
          <p:cNvSpPr>
            <a:spLocks noGrp="1"/>
          </p:cNvSpPr>
          <p:nvPr>
            <p:ph type="sldNum" sz="quarter" idx="12"/>
          </p:nvPr>
        </p:nvSpPr>
        <p:spPr/>
        <p:txBody>
          <a:body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3754268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93D1C2-4AE0-4CDD-A3AD-2B93D7A6800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2D3AF429-AF57-4305-8355-8B3AEC64C5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86D0700-3A81-4F25-B8F6-007079E483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A0EE2DC1-B7A6-4DB3-850C-A37F74C3F4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99E5AA8-4564-4E00-B73D-8DC5DF0855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0B5D8EFB-FFFB-4888-977B-649CBEE61CCF}"/>
              </a:ext>
            </a:extLst>
          </p:cNvPr>
          <p:cNvSpPr>
            <a:spLocks noGrp="1"/>
          </p:cNvSpPr>
          <p:nvPr>
            <p:ph type="dt" sz="half" idx="10"/>
          </p:nvPr>
        </p:nvSpPr>
        <p:spPr/>
        <p:txBody>
          <a:bodyPr/>
          <a:lstStyle/>
          <a:p>
            <a:fld id="{446C70F3-F748-4DB7-B9C2-1DF68A815BE3}" type="datetimeFigureOut">
              <a:rPr lang="en-IN" smtClean="0"/>
              <a:pPr/>
              <a:t>29-04-2020</a:t>
            </a:fld>
            <a:endParaRPr lang="en-IN"/>
          </a:p>
        </p:txBody>
      </p:sp>
      <p:sp>
        <p:nvSpPr>
          <p:cNvPr id="8" name="Footer Placeholder 7">
            <a:extLst>
              <a:ext uri="{FF2B5EF4-FFF2-40B4-BE49-F238E27FC236}">
                <a16:creationId xmlns:a16="http://schemas.microsoft.com/office/drawing/2014/main" xmlns="" id="{137FB571-9A64-4AE3-9BA0-1BBF3017DE2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313AF232-8F37-4FAE-8889-A74A36C01DB0}"/>
              </a:ext>
            </a:extLst>
          </p:cNvPr>
          <p:cNvSpPr>
            <a:spLocks noGrp="1"/>
          </p:cNvSpPr>
          <p:nvPr>
            <p:ph type="sldNum" sz="quarter" idx="12"/>
          </p:nvPr>
        </p:nvSpPr>
        <p:spPr/>
        <p:txBody>
          <a:body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3624519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4E2C3B-2563-4835-837E-3D732F5C93B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EFE82B9E-19A0-4E62-A349-FC80E94DD3B3}"/>
              </a:ext>
            </a:extLst>
          </p:cNvPr>
          <p:cNvSpPr>
            <a:spLocks noGrp="1"/>
          </p:cNvSpPr>
          <p:nvPr>
            <p:ph type="dt" sz="half" idx="10"/>
          </p:nvPr>
        </p:nvSpPr>
        <p:spPr/>
        <p:txBody>
          <a:bodyPr/>
          <a:lstStyle/>
          <a:p>
            <a:fld id="{446C70F3-F748-4DB7-B9C2-1DF68A815BE3}" type="datetimeFigureOut">
              <a:rPr lang="en-IN" smtClean="0"/>
              <a:pPr/>
              <a:t>29-04-2020</a:t>
            </a:fld>
            <a:endParaRPr lang="en-IN"/>
          </a:p>
        </p:txBody>
      </p:sp>
      <p:sp>
        <p:nvSpPr>
          <p:cNvPr id="4" name="Footer Placeholder 3">
            <a:extLst>
              <a:ext uri="{FF2B5EF4-FFF2-40B4-BE49-F238E27FC236}">
                <a16:creationId xmlns:a16="http://schemas.microsoft.com/office/drawing/2014/main" xmlns="" id="{4BE7D68D-9DD4-4381-ADEE-BC15176356E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C14FA96F-1CF3-4C4F-B74F-808A70083F72}"/>
              </a:ext>
            </a:extLst>
          </p:cNvPr>
          <p:cNvSpPr>
            <a:spLocks noGrp="1"/>
          </p:cNvSpPr>
          <p:nvPr>
            <p:ph type="sldNum" sz="quarter" idx="12"/>
          </p:nvPr>
        </p:nvSpPr>
        <p:spPr/>
        <p:txBody>
          <a:body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326528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065562B-C84F-407B-8338-FF6EA5C4AE23}"/>
              </a:ext>
            </a:extLst>
          </p:cNvPr>
          <p:cNvSpPr>
            <a:spLocks noGrp="1"/>
          </p:cNvSpPr>
          <p:nvPr>
            <p:ph type="dt" sz="half" idx="10"/>
          </p:nvPr>
        </p:nvSpPr>
        <p:spPr/>
        <p:txBody>
          <a:bodyPr/>
          <a:lstStyle/>
          <a:p>
            <a:fld id="{446C70F3-F748-4DB7-B9C2-1DF68A815BE3}" type="datetimeFigureOut">
              <a:rPr lang="en-IN" smtClean="0"/>
              <a:pPr/>
              <a:t>29-04-2020</a:t>
            </a:fld>
            <a:endParaRPr lang="en-IN"/>
          </a:p>
        </p:txBody>
      </p:sp>
      <p:sp>
        <p:nvSpPr>
          <p:cNvPr id="3" name="Footer Placeholder 2">
            <a:extLst>
              <a:ext uri="{FF2B5EF4-FFF2-40B4-BE49-F238E27FC236}">
                <a16:creationId xmlns:a16="http://schemas.microsoft.com/office/drawing/2014/main" xmlns="" id="{C0B161A8-80DB-4091-AA1C-27B00041F61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11C08D85-1ABC-4AE3-9467-AF6A06F009B2}"/>
              </a:ext>
            </a:extLst>
          </p:cNvPr>
          <p:cNvSpPr>
            <a:spLocks noGrp="1"/>
          </p:cNvSpPr>
          <p:nvPr>
            <p:ph type="sldNum" sz="quarter" idx="12"/>
          </p:nvPr>
        </p:nvSpPr>
        <p:spPr/>
        <p:txBody>
          <a:body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3387934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19711D-803A-4FC9-9B3A-1B82A8FC60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9210C79F-116B-4184-B367-BC3C5CB2E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2A96264F-11F5-44C4-9FA7-AC057FC5E8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0BAA569-BEEF-47A6-B1DD-46DD31CB993A}"/>
              </a:ext>
            </a:extLst>
          </p:cNvPr>
          <p:cNvSpPr>
            <a:spLocks noGrp="1"/>
          </p:cNvSpPr>
          <p:nvPr>
            <p:ph type="dt" sz="half" idx="10"/>
          </p:nvPr>
        </p:nvSpPr>
        <p:spPr/>
        <p:txBody>
          <a:bodyPr/>
          <a:lstStyle/>
          <a:p>
            <a:fld id="{446C70F3-F748-4DB7-B9C2-1DF68A815BE3}" type="datetimeFigureOut">
              <a:rPr lang="en-IN" smtClean="0"/>
              <a:pPr/>
              <a:t>29-04-2020</a:t>
            </a:fld>
            <a:endParaRPr lang="en-IN"/>
          </a:p>
        </p:txBody>
      </p:sp>
      <p:sp>
        <p:nvSpPr>
          <p:cNvPr id="6" name="Footer Placeholder 5">
            <a:extLst>
              <a:ext uri="{FF2B5EF4-FFF2-40B4-BE49-F238E27FC236}">
                <a16:creationId xmlns:a16="http://schemas.microsoft.com/office/drawing/2014/main" xmlns="" id="{596DE0E2-557F-4111-986D-A6D8C8F6DE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5DE58BB5-2CE0-40CE-A17C-D2A98084C312}"/>
              </a:ext>
            </a:extLst>
          </p:cNvPr>
          <p:cNvSpPr>
            <a:spLocks noGrp="1"/>
          </p:cNvSpPr>
          <p:nvPr>
            <p:ph type="sldNum" sz="quarter" idx="12"/>
          </p:nvPr>
        </p:nvSpPr>
        <p:spPr/>
        <p:txBody>
          <a:body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4043518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814827-2168-44E2-93DC-831B1D2AF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543AB14A-0961-4F13-8DBF-4814887FDF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C4CC9EBD-CF5B-4FDF-9F61-4993CF971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B991142-8B90-4B08-8AFB-D945C3310B38}"/>
              </a:ext>
            </a:extLst>
          </p:cNvPr>
          <p:cNvSpPr>
            <a:spLocks noGrp="1"/>
          </p:cNvSpPr>
          <p:nvPr>
            <p:ph type="dt" sz="half" idx="10"/>
          </p:nvPr>
        </p:nvSpPr>
        <p:spPr/>
        <p:txBody>
          <a:bodyPr/>
          <a:lstStyle/>
          <a:p>
            <a:fld id="{446C70F3-F748-4DB7-B9C2-1DF68A815BE3}" type="datetimeFigureOut">
              <a:rPr lang="en-IN" smtClean="0"/>
              <a:pPr/>
              <a:t>29-04-2020</a:t>
            </a:fld>
            <a:endParaRPr lang="en-IN"/>
          </a:p>
        </p:txBody>
      </p:sp>
      <p:sp>
        <p:nvSpPr>
          <p:cNvPr id="6" name="Footer Placeholder 5">
            <a:extLst>
              <a:ext uri="{FF2B5EF4-FFF2-40B4-BE49-F238E27FC236}">
                <a16:creationId xmlns:a16="http://schemas.microsoft.com/office/drawing/2014/main" xmlns="" id="{1B76529A-4CFC-45FB-B023-BDD37925D03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86849E04-7605-4ECC-AFDF-CF06FC5B820B}"/>
              </a:ext>
            </a:extLst>
          </p:cNvPr>
          <p:cNvSpPr>
            <a:spLocks noGrp="1"/>
          </p:cNvSpPr>
          <p:nvPr>
            <p:ph type="sldNum" sz="quarter" idx="12"/>
          </p:nvPr>
        </p:nvSpPr>
        <p:spPr/>
        <p:txBody>
          <a:body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3954681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007A80F-F731-4AAD-9A2C-3C5312AC5E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D307F61-4FA8-46F1-B6AA-6E284039AB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E25A47F3-EE15-4B59-AF31-9E39FFFD0F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C70F3-F748-4DB7-B9C2-1DF68A815BE3}" type="datetimeFigureOut">
              <a:rPr lang="en-IN" smtClean="0"/>
              <a:pPr/>
              <a:t>29-04-2020</a:t>
            </a:fld>
            <a:endParaRPr lang="en-IN"/>
          </a:p>
        </p:txBody>
      </p:sp>
      <p:sp>
        <p:nvSpPr>
          <p:cNvPr id="5" name="Footer Placeholder 4">
            <a:extLst>
              <a:ext uri="{FF2B5EF4-FFF2-40B4-BE49-F238E27FC236}">
                <a16:creationId xmlns:a16="http://schemas.microsoft.com/office/drawing/2014/main" xmlns="" id="{AF99B168-B846-4219-90C3-D689EF2F1F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003D287E-8CEC-4D08-B8A0-4EA34B8378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F0CB2-47A3-4BAE-86AB-B0D8865FDAFF}" type="slidenum">
              <a:rPr lang="en-IN" smtClean="0"/>
              <a:pPr/>
              <a:t>‹#›</a:t>
            </a:fld>
            <a:endParaRPr lang="en-IN"/>
          </a:p>
        </p:txBody>
      </p:sp>
    </p:spTree>
    <p:extLst>
      <p:ext uri="{BB962C8B-B14F-4D97-AF65-F5344CB8AC3E}">
        <p14:creationId xmlns:p14="http://schemas.microsoft.com/office/powerpoint/2010/main" xmlns="" val="501235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699E00-B6C3-44BC-AED2-032F1F24FD43}"/>
              </a:ext>
            </a:extLst>
          </p:cNvPr>
          <p:cNvSpPr>
            <a:spLocks noGrp="1"/>
          </p:cNvSpPr>
          <p:nvPr>
            <p:ph type="ctrTitle"/>
          </p:nvPr>
        </p:nvSpPr>
        <p:spPr/>
        <p:txBody>
          <a:bodyPr/>
          <a:lstStyle/>
          <a:p>
            <a:r>
              <a:rPr lang="en-IN" dirty="0"/>
              <a:t>COVID CARE Centres: Bihar</a:t>
            </a:r>
          </a:p>
        </p:txBody>
      </p:sp>
      <p:sp>
        <p:nvSpPr>
          <p:cNvPr id="3" name="Subtitle 2">
            <a:extLst>
              <a:ext uri="{FF2B5EF4-FFF2-40B4-BE49-F238E27FC236}">
                <a16:creationId xmlns:a16="http://schemas.microsoft.com/office/drawing/2014/main" xmlns="" id="{A07874B4-8F3A-44BA-AC2D-1A65A6359D65}"/>
              </a:ext>
            </a:extLst>
          </p:cNvPr>
          <p:cNvSpPr>
            <a:spLocks noGrp="1"/>
          </p:cNvSpPr>
          <p:nvPr>
            <p:ph type="subTitle" idx="1"/>
          </p:nvPr>
        </p:nvSpPr>
        <p:spPr/>
        <p:txBody>
          <a:bodyPr/>
          <a:lstStyle/>
          <a:p>
            <a:r>
              <a:rPr lang="en-IN" b="1" dirty="0"/>
              <a:t>26</a:t>
            </a:r>
            <a:r>
              <a:rPr lang="en-IN" b="1" baseline="30000" dirty="0"/>
              <a:t>th</a:t>
            </a:r>
            <a:r>
              <a:rPr lang="en-IN" b="1" dirty="0"/>
              <a:t> April 2020</a:t>
            </a:r>
          </a:p>
        </p:txBody>
      </p:sp>
    </p:spTree>
    <p:extLst>
      <p:ext uri="{BB962C8B-B14F-4D97-AF65-F5344CB8AC3E}">
        <p14:creationId xmlns:p14="http://schemas.microsoft.com/office/powerpoint/2010/main" xmlns="" val="845094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1325563"/>
          </a:xfrm>
        </p:spPr>
        <p:txBody>
          <a:bodyPr/>
          <a:lstStyle/>
          <a:p>
            <a:r>
              <a:rPr lang="en-IN" b="1" dirty="0"/>
              <a:t>Guidance for Routine Cleaning</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0"/>
            <a:ext cx="11049000" cy="5572539"/>
          </a:xfrm>
        </p:spPr>
        <p:txBody>
          <a:bodyPr>
            <a:normAutofit/>
          </a:bodyPr>
          <a:lstStyle/>
          <a:p>
            <a:r>
              <a:rPr lang="en-US" dirty="0"/>
              <a:t> During isolation, infected person should be encouraged to do cleaning  of their rooms and belongings themselves and for this required logistics like mop, detergent, disinfectant ( 1% hypochlorite) and essential training should be provided.</a:t>
            </a:r>
            <a:endParaRPr lang="en-IN" dirty="0"/>
          </a:p>
          <a:p>
            <a:r>
              <a:rPr lang="en-US" dirty="0"/>
              <a:t>When hotel/facility employee is cleaning room, patient should not be present in that room, patient should be either in balcony or bathroom and if this is not possible maintain distance of 1.5m-2m</a:t>
            </a:r>
            <a:endParaRPr lang="en-IN" dirty="0"/>
          </a:p>
          <a:p>
            <a:r>
              <a:rPr lang="en-US" dirty="0"/>
              <a:t>Different mops should be used for each rooms, if not possible disinfect in 1% hypochlorite solution for at least 10 minutes and then re-use. </a:t>
            </a:r>
          </a:p>
          <a:p>
            <a:r>
              <a:rPr lang="en-US" dirty="0"/>
              <a:t>Discard the used mops as infected material in yellow-</a:t>
            </a:r>
            <a:r>
              <a:rPr lang="en-US" dirty="0" err="1"/>
              <a:t>coloured</a:t>
            </a:r>
            <a:r>
              <a:rPr lang="en-US" dirty="0"/>
              <a:t> BMW bag and bin</a:t>
            </a:r>
            <a:endParaRPr lang="en-IN" dirty="0"/>
          </a:p>
        </p:txBody>
      </p:sp>
    </p:spTree>
    <p:extLst>
      <p:ext uri="{BB962C8B-B14F-4D97-AF65-F5344CB8AC3E}">
        <p14:creationId xmlns:p14="http://schemas.microsoft.com/office/powerpoint/2010/main" xmlns="" val="3907521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1325563"/>
          </a:xfrm>
        </p:spPr>
        <p:txBody>
          <a:bodyPr/>
          <a:lstStyle/>
          <a:p>
            <a:r>
              <a:rPr lang="en-IN" b="1" dirty="0"/>
              <a:t>Guidance for Routine Cleaning</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0"/>
            <a:ext cx="11049000" cy="5572539"/>
          </a:xfrm>
        </p:spPr>
        <p:txBody>
          <a:bodyPr>
            <a:normAutofit/>
          </a:bodyPr>
          <a:lstStyle/>
          <a:p>
            <a:r>
              <a:rPr lang="en-US" dirty="0"/>
              <a:t>COVID-19 virus can survive on many surfaces for some days and 1% sodium hypochlorite is effective for killing these viruses on surfaces.</a:t>
            </a:r>
            <a:endParaRPr lang="en-IN" dirty="0"/>
          </a:p>
          <a:p>
            <a:r>
              <a:rPr lang="en-US" dirty="0"/>
              <a:t>Toilets can be cleaned by domestic bleaching solutions and phenolic solutions</a:t>
            </a:r>
          </a:p>
          <a:p>
            <a:r>
              <a:rPr lang="en-US" dirty="0"/>
              <a:t>Areas not cleaned by patient himself to be cleaned by three-bucket system by designated staff</a:t>
            </a:r>
          </a:p>
          <a:p>
            <a:endParaRPr lang="en-US" dirty="0"/>
          </a:p>
          <a:p>
            <a:endParaRPr lang="en-IN" dirty="0"/>
          </a:p>
        </p:txBody>
      </p:sp>
    </p:spTree>
    <p:extLst>
      <p:ext uri="{BB962C8B-B14F-4D97-AF65-F5344CB8AC3E}">
        <p14:creationId xmlns:p14="http://schemas.microsoft.com/office/powerpoint/2010/main" xmlns="" val="2053660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1325563"/>
          </a:xfrm>
        </p:spPr>
        <p:txBody>
          <a:bodyPr/>
          <a:lstStyle/>
          <a:p>
            <a:r>
              <a:rPr lang="en-US" b="1" dirty="0"/>
              <a:t>Disinfection of Specific Areas</a:t>
            </a:r>
            <a:r>
              <a:rPr lang="en-IN" dirty="0"/>
              <a:t/>
            </a:r>
            <a:br>
              <a:rPr lang="en-IN" dirty="0"/>
            </a:br>
            <a:endParaRPr lang="en-IN" b="1" dirty="0"/>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1"/>
            <a:ext cx="11049000" cy="5207414"/>
          </a:xfrm>
        </p:spPr>
        <p:txBody>
          <a:bodyPr>
            <a:normAutofit/>
          </a:bodyPr>
          <a:lstStyle/>
          <a:p>
            <a:r>
              <a:rPr lang="en-US" dirty="0"/>
              <a:t>Besides routine cleaning, some specific areas in room which are regularly touched should be disinfected by 1% hypochlorite solution and should be cleaned every 3-4 hours</a:t>
            </a:r>
          </a:p>
          <a:p>
            <a:pPr lvl="1"/>
            <a:r>
              <a:rPr lang="en-US" dirty="0"/>
              <a:t>Door handles/light switches, counters and tables, chair armrests.</a:t>
            </a:r>
            <a:endParaRPr lang="en-IN" dirty="0"/>
          </a:p>
          <a:p>
            <a:pPr lvl="1"/>
            <a:r>
              <a:rPr lang="en-US" dirty="0"/>
              <a:t>Remote controls of TV, AC, Kettle handle, Fridge handle</a:t>
            </a:r>
            <a:endParaRPr lang="en-IN" dirty="0"/>
          </a:p>
          <a:p>
            <a:pPr lvl="1"/>
            <a:r>
              <a:rPr lang="en-US" dirty="0"/>
              <a:t>Door handle, door-knob, toilet seat, taps, shaving counter etc.</a:t>
            </a:r>
            <a:endParaRPr lang="en-IN" dirty="0"/>
          </a:p>
          <a:p>
            <a:r>
              <a:rPr lang="en-US" dirty="0"/>
              <a:t>These should be cleaned by regular soaps/detergents and then disinfected according to different products user instructions and let surfaces should dry.</a:t>
            </a:r>
            <a:endParaRPr lang="en-IN" dirty="0"/>
          </a:p>
          <a:p>
            <a:r>
              <a:rPr lang="en-US" dirty="0"/>
              <a:t>Keep all remote controls in Zip-loc bag and replace it after every patient</a:t>
            </a:r>
            <a:endParaRPr lang="en-IN" dirty="0"/>
          </a:p>
          <a:p>
            <a:r>
              <a:rPr lang="en-US" dirty="0"/>
              <a:t>Immediately after discharge of any person, do proper cleaning of door-knobs, handles and other items. </a:t>
            </a:r>
            <a:endParaRPr lang="en-IN" dirty="0"/>
          </a:p>
        </p:txBody>
      </p:sp>
    </p:spTree>
    <p:extLst>
      <p:ext uri="{BB962C8B-B14F-4D97-AF65-F5344CB8AC3E}">
        <p14:creationId xmlns:p14="http://schemas.microsoft.com/office/powerpoint/2010/main" xmlns="" val="1129522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1325563"/>
          </a:xfrm>
        </p:spPr>
        <p:txBody>
          <a:bodyPr/>
          <a:lstStyle/>
          <a:p>
            <a:r>
              <a:rPr lang="en-US" b="1" dirty="0"/>
              <a:t>Cleaning of Surfaces Infected with Body Fluids</a:t>
            </a:r>
            <a:r>
              <a:rPr lang="en-IN" dirty="0"/>
              <a:t/>
            </a:r>
            <a:br>
              <a:rPr lang="en-IN" dirty="0"/>
            </a:br>
            <a:endParaRPr lang="en-IN" b="1" dirty="0"/>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0"/>
            <a:ext cx="11049000" cy="5572539"/>
          </a:xfrm>
        </p:spPr>
        <p:txBody>
          <a:bodyPr>
            <a:normAutofit/>
          </a:bodyPr>
          <a:lstStyle/>
          <a:p>
            <a:pPr marL="0" indent="0">
              <a:buNone/>
            </a:pPr>
            <a:endParaRPr lang="en-IN" dirty="0"/>
          </a:p>
          <a:p>
            <a:r>
              <a:rPr lang="en-US" dirty="0"/>
              <a:t>For cleaning of anything, infected with body fluids, cleaning person should wear full body apron or gown, gloves and goggles/face shields.</a:t>
            </a:r>
            <a:endParaRPr lang="en-IN" dirty="0"/>
          </a:p>
          <a:p>
            <a:r>
              <a:rPr lang="en-US" dirty="0"/>
              <a:t>Every type of body fluid should be treated as a spill: for small spill (&lt;10 ml) flood the spill with 1% hypochlorite or 1% bleaching and wait for 5 minutes. For large spill(&gt;10ml) flood spill with 10% hypochlorite or 10% bleaching and wait for 5 minutes. Put absorbent paper on that after 5 minutes after which should be kept in leak proof plastic bag and put that in bin with yellow liner</a:t>
            </a:r>
          </a:p>
          <a:p>
            <a:r>
              <a:rPr lang="en-US" dirty="0"/>
              <a:t>Avoid carpets as they are difficult to clean</a:t>
            </a:r>
            <a:endParaRPr lang="en-IN" dirty="0"/>
          </a:p>
          <a:p>
            <a:pPr marL="0" lvl="0" indent="0">
              <a:buNone/>
            </a:pPr>
            <a:endParaRPr lang="en-IN" dirty="0"/>
          </a:p>
        </p:txBody>
      </p:sp>
    </p:spTree>
    <p:extLst>
      <p:ext uri="{BB962C8B-B14F-4D97-AF65-F5344CB8AC3E}">
        <p14:creationId xmlns:p14="http://schemas.microsoft.com/office/powerpoint/2010/main" xmlns="" val="3421419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1325563"/>
          </a:xfrm>
        </p:spPr>
        <p:txBody>
          <a:bodyPr/>
          <a:lstStyle/>
          <a:p>
            <a:r>
              <a:rPr lang="en-IN" b="1" dirty="0"/>
              <a:t>Instructions for Clothes Washing</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126436"/>
            <a:ext cx="11049000" cy="5731564"/>
          </a:xfrm>
        </p:spPr>
        <p:txBody>
          <a:bodyPr>
            <a:normAutofit/>
          </a:bodyPr>
          <a:lstStyle/>
          <a:p>
            <a:pPr marL="0" indent="0">
              <a:buNone/>
            </a:pPr>
            <a:endParaRPr lang="en-IN" dirty="0"/>
          </a:p>
          <a:p>
            <a:r>
              <a:rPr lang="en-US" dirty="0"/>
              <a:t>Do not shrug off linens as it can infect nearby areas.</a:t>
            </a:r>
            <a:endParaRPr lang="en-IN" dirty="0"/>
          </a:p>
          <a:p>
            <a:r>
              <a:rPr lang="en-US" dirty="0"/>
              <a:t>Separate room should be designated for washing and related activities.</a:t>
            </a:r>
            <a:endParaRPr lang="en-IN" dirty="0"/>
          </a:p>
          <a:p>
            <a:r>
              <a:rPr lang="en-US" dirty="0"/>
              <a:t>Cleaning employee should wear appropriate PPE ( heavy duty gloves, long sleeved gown, eye goggles, 3 ply mask, gum boots) while handling clothes.</a:t>
            </a:r>
          </a:p>
          <a:p>
            <a:r>
              <a:rPr lang="en-US" dirty="0"/>
              <a:t>Clothes should be soaked in hot water and detergent in a drum/tub for 25 minutes at least without generating the splashes</a:t>
            </a:r>
          </a:p>
          <a:p>
            <a:r>
              <a:rPr lang="en-US" dirty="0"/>
              <a:t>The drum/tub should then be emptied, and the clothes should be soaked in 0.05% (500 ppm) chlorine for approximately 30 minutes. </a:t>
            </a:r>
          </a:p>
          <a:p>
            <a:r>
              <a:rPr lang="en-US" dirty="0"/>
              <a:t>Finally, the clothes should be rinsed with clean water and allowed to dry fully in sunlight. </a:t>
            </a:r>
            <a:endParaRPr lang="en-IN" dirty="0"/>
          </a:p>
          <a:p>
            <a:pPr marL="0" indent="0">
              <a:buNone/>
            </a:pPr>
            <a:endParaRPr lang="en-IN" dirty="0"/>
          </a:p>
          <a:p>
            <a:pPr marL="0" lvl="0" indent="0">
              <a:buNone/>
            </a:pPr>
            <a:endParaRPr lang="en-IN" dirty="0"/>
          </a:p>
        </p:txBody>
      </p:sp>
    </p:spTree>
    <p:extLst>
      <p:ext uri="{BB962C8B-B14F-4D97-AF65-F5344CB8AC3E}">
        <p14:creationId xmlns:p14="http://schemas.microsoft.com/office/powerpoint/2010/main" xmlns="" val="1064578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1325563"/>
          </a:xfrm>
        </p:spPr>
        <p:txBody>
          <a:bodyPr/>
          <a:lstStyle/>
          <a:p>
            <a:r>
              <a:rPr lang="en-US" b="1" dirty="0"/>
              <a:t>Hand Washing after Room Cleaning</a:t>
            </a:r>
            <a:r>
              <a:rPr lang="en-IN" dirty="0"/>
              <a:t/>
            </a:r>
            <a:br>
              <a:rPr lang="en-IN" dirty="0"/>
            </a:br>
            <a:endParaRPr lang="en-IN" b="1" dirty="0"/>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0"/>
            <a:ext cx="11049000" cy="5572539"/>
          </a:xfrm>
        </p:spPr>
        <p:txBody>
          <a:bodyPr>
            <a:normAutofit/>
          </a:bodyPr>
          <a:lstStyle/>
          <a:p>
            <a:pPr marL="0" indent="0">
              <a:buNone/>
            </a:pPr>
            <a:endParaRPr lang="en-IN" dirty="0"/>
          </a:p>
          <a:p>
            <a:r>
              <a:rPr lang="en-US" dirty="0"/>
              <a:t>After cleaning is done, remove gloves and masks using proper doffing technique and keep it in leak proof plastic bag. These bags should be never opened again</a:t>
            </a:r>
            <a:endParaRPr lang="en-IN" dirty="0"/>
          </a:p>
          <a:p>
            <a:r>
              <a:rPr lang="en-US" dirty="0"/>
              <a:t>Wash your hands with soap and water with proper technique for at least 20 seconds and don’t touch your face before washing your hand</a:t>
            </a:r>
          </a:p>
          <a:p>
            <a:r>
              <a:rPr lang="en-US" dirty="0"/>
              <a:t>All donning of PPE to take place in designated area for donning and doffing of PPE to take place in designated areas for doffing. These areas to have facilities for hand-wash and sufficient hand-sanitizers </a:t>
            </a:r>
            <a:endParaRPr lang="en-IN" dirty="0"/>
          </a:p>
          <a:p>
            <a:r>
              <a:rPr lang="en-US" dirty="0"/>
              <a:t>Please inform supervisors in case gloves are torn or you have contacted body fluids of patients by any means</a:t>
            </a:r>
          </a:p>
          <a:p>
            <a:pPr marL="0" indent="0">
              <a:buNone/>
            </a:pPr>
            <a:r>
              <a:rPr lang="en-US" dirty="0"/>
              <a:t> </a:t>
            </a:r>
            <a:endParaRPr lang="en-IN" dirty="0"/>
          </a:p>
          <a:p>
            <a:pPr marL="0" lvl="0" indent="0">
              <a:buNone/>
            </a:pPr>
            <a:endParaRPr lang="en-IN" dirty="0"/>
          </a:p>
        </p:txBody>
      </p:sp>
    </p:spTree>
    <p:extLst>
      <p:ext uri="{BB962C8B-B14F-4D97-AF65-F5344CB8AC3E}">
        <p14:creationId xmlns:p14="http://schemas.microsoft.com/office/powerpoint/2010/main" xmlns="" val="3222913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920335"/>
          </a:xfrm>
        </p:spPr>
        <p:txBody>
          <a:bodyPr>
            <a:normAutofit fontScale="90000"/>
          </a:bodyPr>
          <a:lstStyle/>
          <a:p>
            <a:r>
              <a:rPr lang="en-IN" b="1" dirty="0"/>
              <a:t>Biomedical Waste Management</a:t>
            </a:r>
            <a:r>
              <a:rPr lang="en-IN" dirty="0"/>
              <a:t/>
            </a:r>
            <a:br>
              <a:rPr lang="en-IN" dirty="0"/>
            </a:br>
            <a:endParaRPr lang="en-IN" b="1" dirty="0"/>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887896"/>
            <a:ext cx="11049000" cy="6188765"/>
          </a:xfrm>
        </p:spPr>
        <p:txBody>
          <a:bodyPr>
            <a:normAutofit/>
          </a:bodyPr>
          <a:lstStyle/>
          <a:p>
            <a:pPr marL="0" indent="0">
              <a:buNone/>
            </a:pPr>
            <a:endParaRPr lang="en-IN" dirty="0"/>
          </a:p>
          <a:p>
            <a:r>
              <a:rPr lang="en-US" dirty="0"/>
              <a:t>Each COVID Care Centre should, before starting operations report to Bihar State Pollution Control Board and the Common Biomedical Waste Treatment Facility ( CBWTF) which it is tagged to</a:t>
            </a:r>
          </a:p>
          <a:p>
            <a:r>
              <a:rPr lang="en-US" dirty="0"/>
              <a:t>All waste to be collected in double layered leak-proof bags of appropriate </a:t>
            </a:r>
            <a:r>
              <a:rPr lang="en-US" dirty="0" err="1"/>
              <a:t>colour</a:t>
            </a:r>
            <a:r>
              <a:rPr lang="en-US" dirty="0"/>
              <a:t>.</a:t>
            </a:r>
          </a:p>
          <a:p>
            <a:r>
              <a:rPr lang="en-US" dirty="0"/>
              <a:t>Bins collecting COVID waste to be clearly labelled, </a:t>
            </a:r>
            <a:r>
              <a:rPr lang="en-US" b="1" dirty="0"/>
              <a:t>“COVID-19”</a:t>
            </a:r>
            <a:r>
              <a:rPr lang="en-US" dirty="0"/>
              <a:t> to ensure no mixing </a:t>
            </a:r>
          </a:p>
          <a:p>
            <a:pPr marL="0" indent="0">
              <a:buNone/>
            </a:pPr>
            <a:endParaRPr lang="en-US" dirty="0"/>
          </a:p>
          <a:p>
            <a:endParaRPr lang="en-US" dirty="0"/>
          </a:p>
          <a:p>
            <a:pPr marL="0" indent="0">
              <a:buNone/>
            </a:pPr>
            <a:endParaRPr lang="en-IN" dirty="0"/>
          </a:p>
        </p:txBody>
      </p:sp>
    </p:spTree>
    <p:extLst>
      <p:ext uri="{BB962C8B-B14F-4D97-AF65-F5344CB8AC3E}">
        <p14:creationId xmlns:p14="http://schemas.microsoft.com/office/powerpoint/2010/main" xmlns="" val="2884679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920335"/>
          </a:xfrm>
        </p:spPr>
        <p:txBody>
          <a:bodyPr>
            <a:normAutofit fontScale="90000"/>
          </a:bodyPr>
          <a:lstStyle/>
          <a:p>
            <a:r>
              <a:rPr lang="en-IN" b="1" dirty="0"/>
              <a:t>Biomedical Waste Management (Contd.)</a:t>
            </a:r>
            <a:r>
              <a:rPr lang="en-IN" dirty="0"/>
              <a:t/>
            </a:r>
            <a:br>
              <a:rPr lang="en-IN" dirty="0"/>
            </a:br>
            <a:endParaRPr lang="en-IN" b="1" dirty="0"/>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887896"/>
            <a:ext cx="11049000" cy="6188765"/>
          </a:xfrm>
        </p:spPr>
        <p:txBody>
          <a:bodyPr>
            <a:normAutofit/>
          </a:bodyPr>
          <a:lstStyle/>
          <a:p>
            <a:pPr marL="0" indent="0">
              <a:buNone/>
            </a:pPr>
            <a:endParaRPr lang="en-IN" dirty="0"/>
          </a:p>
          <a:p>
            <a:r>
              <a:rPr lang="en-US" dirty="0"/>
              <a:t>Waste to be shifted in dedicated trolleys and kept separately in designated temporary storage room prior to handing to authorized staff of CBWTF</a:t>
            </a:r>
          </a:p>
          <a:p>
            <a:r>
              <a:rPr lang="en-US" dirty="0"/>
              <a:t>Inner and outer surface of bins and trolleys to be sprayed with 1% sodium hypochlorite solution after every use</a:t>
            </a:r>
          </a:p>
          <a:p>
            <a:r>
              <a:rPr lang="en-US" dirty="0"/>
              <a:t>Daily records to be maintained in separate COVID-19 Biomedical Waste register</a:t>
            </a:r>
          </a:p>
          <a:p>
            <a:pPr marL="0" indent="0">
              <a:buNone/>
            </a:pPr>
            <a:endParaRPr lang="en-US" dirty="0"/>
          </a:p>
          <a:p>
            <a:endParaRPr lang="en-US" dirty="0"/>
          </a:p>
          <a:p>
            <a:pPr marL="0" indent="0">
              <a:buNone/>
            </a:pPr>
            <a:endParaRPr lang="en-IN" dirty="0"/>
          </a:p>
        </p:txBody>
      </p:sp>
    </p:spTree>
    <p:extLst>
      <p:ext uri="{BB962C8B-B14F-4D97-AF65-F5344CB8AC3E}">
        <p14:creationId xmlns:p14="http://schemas.microsoft.com/office/powerpoint/2010/main" xmlns="" val="2304731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200" y="351874"/>
            <a:ext cx="10515600" cy="907084"/>
          </a:xfrm>
        </p:spPr>
        <p:txBody>
          <a:bodyPr/>
          <a:lstStyle/>
          <a:p>
            <a:r>
              <a:rPr lang="en-IN" b="1" dirty="0"/>
              <a:t>Checklist for CCC- Drugs</a:t>
            </a:r>
          </a:p>
        </p:txBody>
      </p:sp>
      <p:graphicFrame>
        <p:nvGraphicFramePr>
          <p:cNvPr id="4" name="Table 5">
            <a:extLst>
              <a:ext uri="{FF2B5EF4-FFF2-40B4-BE49-F238E27FC236}">
                <a16:creationId xmlns:a16="http://schemas.microsoft.com/office/drawing/2014/main" xmlns="" id="{35883FA4-9471-4348-B0F6-2503E31A829F}"/>
              </a:ext>
            </a:extLst>
          </p:cNvPr>
          <p:cNvGraphicFramePr>
            <a:graphicFrameLocks noGrp="1"/>
          </p:cNvGraphicFramePr>
          <p:nvPr>
            <p:ph idx="1"/>
            <p:extLst>
              <p:ext uri="{D42A27DB-BD31-4B8C-83A1-F6EECF244321}">
                <p14:modId xmlns:p14="http://schemas.microsoft.com/office/powerpoint/2010/main" xmlns="" val="1085306769"/>
              </p:ext>
            </p:extLst>
          </p:nvPr>
        </p:nvGraphicFramePr>
        <p:xfrm>
          <a:off x="838200" y="2504661"/>
          <a:ext cx="10515600" cy="4214189"/>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xmlns="" val="1096598698"/>
                    </a:ext>
                  </a:extLst>
                </a:gridCol>
              </a:tblGrid>
              <a:tr h="602027">
                <a:tc>
                  <a:txBody>
                    <a:bodyPr/>
                    <a:lstStyle/>
                    <a:p>
                      <a:pPr algn="l" rtl="0" fontAlgn="ctr"/>
                      <a:r>
                        <a:rPr lang="en-IN" sz="3200" b="1" i="0" u="none" strike="noStrike" dirty="0">
                          <a:solidFill>
                            <a:srgbClr val="000000"/>
                          </a:solidFill>
                          <a:effectLst/>
                          <a:latin typeface="Calibri" panose="020F0502020204030204" pitchFamily="34" charset="0"/>
                        </a:rPr>
                        <a:t>Drugs </a:t>
                      </a:r>
                    </a:p>
                  </a:txBody>
                  <a:tcPr marL="9525" marR="9525" marT="9525" marB="0" anchor="ctr"/>
                </a:tc>
                <a:extLst>
                  <a:ext uri="{0D108BD9-81ED-4DB2-BD59-A6C34878D82A}">
                    <a16:rowId xmlns:a16="http://schemas.microsoft.com/office/drawing/2014/main" xmlns="" val="1690466408"/>
                  </a:ext>
                </a:extLst>
              </a:tr>
              <a:tr h="602027">
                <a:tc>
                  <a:txBody>
                    <a:bodyPr/>
                    <a:lstStyle/>
                    <a:p>
                      <a:pPr algn="l" rtl="0" fontAlgn="ctr"/>
                      <a:r>
                        <a:rPr lang="en-IN" sz="2600" b="0" i="0" u="none" strike="noStrike">
                          <a:solidFill>
                            <a:srgbClr val="000000"/>
                          </a:solidFill>
                          <a:effectLst/>
                          <a:latin typeface="Calibri" panose="020F0502020204030204" pitchFamily="34" charset="0"/>
                        </a:rPr>
                        <a:t>Paracetamol 500 mg</a:t>
                      </a:r>
                    </a:p>
                  </a:txBody>
                  <a:tcPr marL="9525" marR="9525" marT="9525" marB="0" anchor="ctr"/>
                </a:tc>
                <a:extLst>
                  <a:ext uri="{0D108BD9-81ED-4DB2-BD59-A6C34878D82A}">
                    <a16:rowId xmlns:a16="http://schemas.microsoft.com/office/drawing/2014/main" xmlns="" val="3334277926"/>
                  </a:ext>
                </a:extLst>
              </a:tr>
              <a:tr h="602027">
                <a:tc>
                  <a:txBody>
                    <a:bodyPr/>
                    <a:lstStyle/>
                    <a:p>
                      <a:pPr algn="l" rtl="0" fontAlgn="ctr"/>
                      <a:r>
                        <a:rPr lang="en-IN" sz="2600" b="0" i="0" u="none" strike="noStrike">
                          <a:solidFill>
                            <a:srgbClr val="000000"/>
                          </a:solidFill>
                          <a:effectLst/>
                          <a:latin typeface="Calibri" panose="020F0502020204030204" pitchFamily="34" charset="0"/>
                        </a:rPr>
                        <a:t>Salbutamol inhalers.</a:t>
                      </a:r>
                    </a:p>
                  </a:txBody>
                  <a:tcPr marL="9525" marR="9525" marT="9525" marB="0" anchor="ctr"/>
                </a:tc>
                <a:extLst>
                  <a:ext uri="{0D108BD9-81ED-4DB2-BD59-A6C34878D82A}">
                    <a16:rowId xmlns:a16="http://schemas.microsoft.com/office/drawing/2014/main" xmlns="" val="2445361158"/>
                  </a:ext>
                </a:extLst>
              </a:tr>
              <a:tr h="602027">
                <a:tc>
                  <a:txBody>
                    <a:bodyPr/>
                    <a:lstStyle/>
                    <a:p>
                      <a:pPr algn="l" rtl="0" fontAlgn="ctr"/>
                      <a:r>
                        <a:rPr lang="en-IN" sz="2600" b="0" i="0" u="none" strike="noStrike">
                          <a:solidFill>
                            <a:srgbClr val="000000"/>
                          </a:solidFill>
                          <a:effectLst/>
                          <a:latin typeface="Arial" panose="020B0604020202020204" pitchFamily="34" charset="0"/>
                        </a:rPr>
                        <a:t>Antihypertensives</a:t>
                      </a:r>
                    </a:p>
                  </a:txBody>
                  <a:tcPr marL="9525" marR="9525" marT="9525" marB="0" anchor="ctr"/>
                </a:tc>
                <a:extLst>
                  <a:ext uri="{0D108BD9-81ED-4DB2-BD59-A6C34878D82A}">
                    <a16:rowId xmlns:a16="http://schemas.microsoft.com/office/drawing/2014/main" xmlns="" val="3030190983"/>
                  </a:ext>
                </a:extLst>
              </a:tr>
              <a:tr h="602027">
                <a:tc>
                  <a:txBody>
                    <a:bodyPr/>
                    <a:lstStyle/>
                    <a:p>
                      <a:pPr algn="l" rtl="0" fontAlgn="ctr"/>
                      <a:r>
                        <a:rPr lang="en-IN" sz="2600" b="0" i="0" u="none" strike="noStrike">
                          <a:solidFill>
                            <a:srgbClr val="000000"/>
                          </a:solidFill>
                          <a:effectLst/>
                          <a:latin typeface="Arial" panose="020B0604020202020204" pitchFamily="34" charset="0"/>
                        </a:rPr>
                        <a:t>Anti Diabetes medications</a:t>
                      </a:r>
                    </a:p>
                  </a:txBody>
                  <a:tcPr marL="9525" marR="9525" marT="9525" marB="0" anchor="ctr"/>
                </a:tc>
                <a:extLst>
                  <a:ext uri="{0D108BD9-81ED-4DB2-BD59-A6C34878D82A}">
                    <a16:rowId xmlns:a16="http://schemas.microsoft.com/office/drawing/2014/main" xmlns="" val="2642191653"/>
                  </a:ext>
                </a:extLst>
              </a:tr>
              <a:tr h="602027">
                <a:tc>
                  <a:txBody>
                    <a:bodyPr/>
                    <a:lstStyle/>
                    <a:p>
                      <a:pPr algn="l" rtl="0" fontAlgn="ctr"/>
                      <a:r>
                        <a:rPr lang="en-IN" sz="2600" b="0" i="0" u="none" strike="noStrike" dirty="0">
                          <a:solidFill>
                            <a:srgbClr val="000000"/>
                          </a:solidFill>
                          <a:effectLst/>
                          <a:latin typeface="Arial" panose="020B0604020202020204" pitchFamily="34" charset="0"/>
                        </a:rPr>
                        <a:t>Hydroxychloroquine</a:t>
                      </a:r>
                    </a:p>
                  </a:txBody>
                  <a:tcPr marL="9525" marR="9525" marT="9525" marB="0" anchor="ctr"/>
                </a:tc>
                <a:extLst>
                  <a:ext uri="{0D108BD9-81ED-4DB2-BD59-A6C34878D82A}">
                    <a16:rowId xmlns:a16="http://schemas.microsoft.com/office/drawing/2014/main" xmlns="" val="2082872071"/>
                  </a:ext>
                </a:extLst>
              </a:tr>
              <a:tr h="602027">
                <a:tc>
                  <a:txBody>
                    <a:bodyPr/>
                    <a:lstStyle/>
                    <a:p>
                      <a:pPr algn="l" rtl="0" fontAlgn="ctr"/>
                      <a:r>
                        <a:rPr lang="en-IN" sz="2600" b="0" i="0" u="none" strike="noStrike" dirty="0">
                          <a:solidFill>
                            <a:srgbClr val="000000"/>
                          </a:solidFill>
                          <a:effectLst/>
                          <a:latin typeface="Arial" panose="020B0604020202020204" pitchFamily="34" charset="0"/>
                        </a:rPr>
                        <a:t>Oral Rehydration Salt (ORS)  sachets</a:t>
                      </a:r>
                    </a:p>
                  </a:txBody>
                  <a:tcPr marL="9525" marR="9525" marT="9525" marB="0" anchor="ctr"/>
                </a:tc>
                <a:extLst>
                  <a:ext uri="{0D108BD9-81ED-4DB2-BD59-A6C34878D82A}">
                    <a16:rowId xmlns:a16="http://schemas.microsoft.com/office/drawing/2014/main" xmlns="" val="2397947345"/>
                  </a:ext>
                </a:extLst>
              </a:tr>
            </a:tbl>
          </a:graphicData>
        </a:graphic>
      </p:graphicFrame>
      <p:sp>
        <p:nvSpPr>
          <p:cNvPr id="5" name="TextBox 4">
            <a:extLst>
              <a:ext uri="{FF2B5EF4-FFF2-40B4-BE49-F238E27FC236}">
                <a16:creationId xmlns:a16="http://schemas.microsoft.com/office/drawing/2014/main" xmlns="" id="{C4FA2050-392E-4DE7-AC93-29A8C647FA84}"/>
              </a:ext>
            </a:extLst>
          </p:cNvPr>
          <p:cNvSpPr txBox="1"/>
          <p:nvPr/>
        </p:nvSpPr>
        <p:spPr>
          <a:xfrm>
            <a:off x="838200" y="1258958"/>
            <a:ext cx="10041835" cy="369332"/>
          </a:xfrm>
          <a:prstGeom prst="rect">
            <a:avLst/>
          </a:prstGeom>
          <a:noFill/>
        </p:spPr>
        <p:txBody>
          <a:bodyPr wrap="square" rtlCol="0">
            <a:spAutoFit/>
          </a:bodyPr>
          <a:lstStyle/>
          <a:p>
            <a:r>
              <a:rPr lang="en-IN" dirty="0"/>
              <a:t>District:                              Block:                               MO(name):                          Number of patients:                                                    </a:t>
            </a:r>
          </a:p>
        </p:txBody>
      </p:sp>
    </p:spTree>
    <p:extLst>
      <p:ext uri="{BB962C8B-B14F-4D97-AF65-F5344CB8AC3E}">
        <p14:creationId xmlns:p14="http://schemas.microsoft.com/office/powerpoint/2010/main" xmlns="" val="3927211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p:txBody>
          <a:bodyPr/>
          <a:lstStyle/>
          <a:p>
            <a:r>
              <a:rPr lang="en-IN" b="1" dirty="0"/>
              <a:t>Checklist for CCC-Equipment </a:t>
            </a:r>
          </a:p>
        </p:txBody>
      </p:sp>
      <p:graphicFrame>
        <p:nvGraphicFramePr>
          <p:cNvPr id="7" name="Table 7">
            <a:extLst>
              <a:ext uri="{FF2B5EF4-FFF2-40B4-BE49-F238E27FC236}">
                <a16:creationId xmlns:a16="http://schemas.microsoft.com/office/drawing/2014/main" xmlns="" id="{663FA71E-1BC5-4C19-983E-545E598F1996}"/>
              </a:ext>
            </a:extLst>
          </p:cNvPr>
          <p:cNvGraphicFramePr>
            <a:graphicFrameLocks noGrp="1"/>
          </p:cNvGraphicFramePr>
          <p:nvPr>
            <p:ph idx="1"/>
            <p:extLst>
              <p:ext uri="{D42A27DB-BD31-4B8C-83A1-F6EECF244321}">
                <p14:modId xmlns:p14="http://schemas.microsoft.com/office/powerpoint/2010/main" xmlns="" val="493104165"/>
              </p:ext>
            </p:extLst>
          </p:nvPr>
        </p:nvGraphicFramePr>
        <p:xfrm>
          <a:off x="838200" y="1338470"/>
          <a:ext cx="10515600" cy="421419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xmlns="" val="689748449"/>
                    </a:ext>
                  </a:extLst>
                </a:gridCol>
              </a:tblGrid>
              <a:tr h="702365">
                <a:tc>
                  <a:txBody>
                    <a:bodyPr/>
                    <a:lstStyle/>
                    <a:p>
                      <a:pPr algn="l" rtl="0" fontAlgn="ctr"/>
                      <a:r>
                        <a:rPr lang="en-IN" sz="2600" b="1" i="0" u="none" strike="noStrike" dirty="0">
                          <a:solidFill>
                            <a:srgbClr val="000000"/>
                          </a:solidFill>
                          <a:effectLst/>
                          <a:latin typeface="Calibri" panose="020F0502020204030204" pitchFamily="34" charset="0"/>
                        </a:rPr>
                        <a:t>Equipment</a:t>
                      </a:r>
                    </a:p>
                  </a:txBody>
                  <a:tcPr marL="9525" marR="9525" marT="9525" marB="0" anchor="ctr"/>
                </a:tc>
                <a:extLst>
                  <a:ext uri="{0D108BD9-81ED-4DB2-BD59-A6C34878D82A}">
                    <a16:rowId xmlns:a16="http://schemas.microsoft.com/office/drawing/2014/main" xmlns="" val="2637277688"/>
                  </a:ext>
                </a:extLst>
              </a:tr>
              <a:tr h="702365">
                <a:tc>
                  <a:txBody>
                    <a:bodyPr/>
                    <a:lstStyle/>
                    <a:p>
                      <a:pPr algn="l" rtl="0" fontAlgn="ctr"/>
                      <a:r>
                        <a:rPr lang="da-DK" sz="2600" b="0" i="0" u="none" strike="noStrike" dirty="0">
                          <a:solidFill>
                            <a:srgbClr val="000000"/>
                          </a:solidFill>
                          <a:effectLst/>
                          <a:latin typeface="Calibri" panose="020F0502020204030204" pitchFamily="34" charset="0"/>
                        </a:rPr>
                        <a:t>Oxygen cylinders ( Type B Cylinder) – one cylinder per two beds</a:t>
                      </a:r>
                    </a:p>
                  </a:txBody>
                  <a:tcPr marL="9525" marR="9525" marT="9525" marB="0" anchor="ctr"/>
                </a:tc>
                <a:extLst>
                  <a:ext uri="{0D108BD9-81ED-4DB2-BD59-A6C34878D82A}">
                    <a16:rowId xmlns:a16="http://schemas.microsoft.com/office/drawing/2014/main" xmlns="" val="830215888"/>
                  </a:ext>
                </a:extLst>
              </a:tr>
              <a:tr h="702365">
                <a:tc>
                  <a:txBody>
                    <a:bodyPr/>
                    <a:lstStyle/>
                    <a:p>
                      <a:pPr algn="l" rtl="0" fontAlgn="ctr"/>
                      <a:r>
                        <a:rPr lang="en-IN" sz="2600" b="0" i="0" u="none" strike="noStrike">
                          <a:solidFill>
                            <a:srgbClr val="000000"/>
                          </a:solidFill>
                          <a:effectLst/>
                          <a:latin typeface="Calibri" panose="020F0502020204030204" pitchFamily="34" charset="0"/>
                        </a:rPr>
                        <a:t>Portable pulse oximeters</a:t>
                      </a:r>
                    </a:p>
                  </a:txBody>
                  <a:tcPr marL="9525" marR="9525" marT="9525" marB="0" anchor="ctr"/>
                </a:tc>
                <a:extLst>
                  <a:ext uri="{0D108BD9-81ED-4DB2-BD59-A6C34878D82A}">
                    <a16:rowId xmlns:a16="http://schemas.microsoft.com/office/drawing/2014/main" xmlns="" val="3204955383"/>
                  </a:ext>
                </a:extLst>
              </a:tr>
              <a:tr h="702365">
                <a:tc>
                  <a:txBody>
                    <a:bodyPr/>
                    <a:lstStyle/>
                    <a:p>
                      <a:pPr algn="l" rtl="0" fontAlgn="ctr"/>
                      <a:r>
                        <a:rPr lang="en-IN" sz="2600" b="0" i="0" u="none" strike="noStrike">
                          <a:solidFill>
                            <a:srgbClr val="000000"/>
                          </a:solidFill>
                          <a:effectLst/>
                          <a:latin typeface="Calibri" panose="020F0502020204030204" pitchFamily="34" charset="0"/>
                        </a:rPr>
                        <a:t>Automated BP machines</a:t>
                      </a:r>
                    </a:p>
                  </a:txBody>
                  <a:tcPr marL="9525" marR="9525" marT="9525" marB="0" anchor="ctr"/>
                </a:tc>
                <a:extLst>
                  <a:ext uri="{0D108BD9-81ED-4DB2-BD59-A6C34878D82A}">
                    <a16:rowId xmlns:a16="http://schemas.microsoft.com/office/drawing/2014/main" xmlns="" val="4013952403"/>
                  </a:ext>
                </a:extLst>
              </a:tr>
              <a:tr h="702365">
                <a:tc>
                  <a:txBody>
                    <a:bodyPr/>
                    <a:lstStyle/>
                    <a:p>
                      <a:pPr algn="l" rtl="0" fontAlgn="ctr"/>
                      <a:r>
                        <a:rPr lang="en-IN" sz="2600" b="0" i="0" u="none" strike="noStrike">
                          <a:solidFill>
                            <a:srgbClr val="000000"/>
                          </a:solidFill>
                          <a:effectLst/>
                          <a:latin typeface="Calibri" panose="020F0502020204030204" pitchFamily="34" charset="0"/>
                        </a:rPr>
                        <a:t>Glucometers</a:t>
                      </a:r>
                    </a:p>
                  </a:txBody>
                  <a:tcPr marL="9525" marR="9525" marT="9525" marB="0" anchor="ctr"/>
                </a:tc>
                <a:extLst>
                  <a:ext uri="{0D108BD9-81ED-4DB2-BD59-A6C34878D82A}">
                    <a16:rowId xmlns:a16="http://schemas.microsoft.com/office/drawing/2014/main" xmlns="" val="3467766388"/>
                  </a:ext>
                </a:extLst>
              </a:tr>
              <a:tr h="702365">
                <a:tc>
                  <a:txBody>
                    <a:bodyPr/>
                    <a:lstStyle/>
                    <a:p>
                      <a:pPr algn="l" rtl="0" fontAlgn="ctr"/>
                      <a:r>
                        <a:rPr lang="en-IN" sz="2600" b="0" i="0" u="none" strike="noStrike" dirty="0">
                          <a:solidFill>
                            <a:srgbClr val="000000"/>
                          </a:solidFill>
                          <a:effectLst/>
                          <a:latin typeface="Calibri" panose="020F0502020204030204" pitchFamily="34" charset="0"/>
                        </a:rPr>
                        <a:t>Infrared thermometers (desirable)</a:t>
                      </a:r>
                    </a:p>
                  </a:txBody>
                  <a:tcPr marL="9525" marR="9525" marT="9525" marB="0" anchor="ctr"/>
                </a:tc>
                <a:extLst>
                  <a:ext uri="{0D108BD9-81ED-4DB2-BD59-A6C34878D82A}">
                    <a16:rowId xmlns:a16="http://schemas.microsoft.com/office/drawing/2014/main" xmlns="" val="2031437949"/>
                  </a:ext>
                </a:extLst>
              </a:tr>
            </a:tbl>
          </a:graphicData>
        </a:graphic>
      </p:graphicFrame>
      <p:sp>
        <p:nvSpPr>
          <p:cNvPr id="3" name="TextBox 2">
            <a:extLst>
              <a:ext uri="{FF2B5EF4-FFF2-40B4-BE49-F238E27FC236}">
                <a16:creationId xmlns:a16="http://schemas.microsoft.com/office/drawing/2014/main" xmlns="" id="{16099553-53C1-40EB-A45B-E27688890978}"/>
              </a:ext>
            </a:extLst>
          </p:cNvPr>
          <p:cNvSpPr txBox="1"/>
          <p:nvPr/>
        </p:nvSpPr>
        <p:spPr>
          <a:xfrm>
            <a:off x="838200" y="5976730"/>
            <a:ext cx="10671313" cy="830997"/>
          </a:xfrm>
          <a:prstGeom prst="rect">
            <a:avLst/>
          </a:prstGeom>
          <a:noFill/>
        </p:spPr>
        <p:txBody>
          <a:bodyPr wrap="square" rtlCol="0">
            <a:spAutoFit/>
          </a:bodyPr>
          <a:lstStyle/>
          <a:p>
            <a:r>
              <a:rPr lang="en-IN" sz="2400" i="1" dirty="0"/>
              <a:t>Disinfect all equipment between patients by hand-sanitizer. Disinfect gloved hands too before and after monitoring patients with hand-sanitizer.</a:t>
            </a:r>
          </a:p>
        </p:txBody>
      </p:sp>
    </p:spTree>
    <p:extLst>
      <p:ext uri="{BB962C8B-B14F-4D97-AF65-F5344CB8AC3E}">
        <p14:creationId xmlns:p14="http://schemas.microsoft.com/office/powerpoint/2010/main" xmlns="" val="3890034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6" name="Group 125">
            <a:extLst>
              <a:ext uri="{FF2B5EF4-FFF2-40B4-BE49-F238E27FC236}">
                <a16:creationId xmlns:a16="http://schemas.microsoft.com/office/drawing/2014/main" xmlns="" id="{DCBF1EAE-E9CA-4D03-9554-EA7ACC079B9A}"/>
              </a:ext>
            </a:extLst>
          </p:cNvPr>
          <p:cNvGrpSpPr/>
          <p:nvPr/>
        </p:nvGrpSpPr>
        <p:grpSpPr>
          <a:xfrm>
            <a:off x="1818819" y="1549645"/>
            <a:ext cx="9625035" cy="5109572"/>
            <a:chOff x="6467063" y="1870377"/>
            <a:chExt cx="5343729" cy="4465463"/>
          </a:xfrm>
        </p:grpSpPr>
        <p:sp>
          <p:nvSpPr>
            <p:cNvPr id="37" name="Flowchart: Process 36">
              <a:extLst>
                <a:ext uri="{FF2B5EF4-FFF2-40B4-BE49-F238E27FC236}">
                  <a16:creationId xmlns:a16="http://schemas.microsoft.com/office/drawing/2014/main" xmlns="" id="{CD342F47-36D2-4F1D-A25A-676796D3700E}"/>
                </a:ext>
              </a:extLst>
            </p:cNvPr>
            <p:cNvSpPr/>
            <p:nvPr/>
          </p:nvSpPr>
          <p:spPr>
            <a:xfrm>
              <a:off x="6712131" y="1870377"/>
              <a:ext cx="4321919" cy="954163"/>
            </a:xfrm>
            <a:prstGeom prst="flowChartProcess">
              <a:avLst/>
            </a:prstGeom>
            <a:solidFill>
              <a:schemeClr val="bg1">
                <a:lumMod val="9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rPr>
                <a:t>Patients tested +</a:t>
              </a:r>
              <a:r>
                <a:rPr kumimoji="0" lang="en-IN" sz="1800" b="1" i="0" u="none" strike="noStrike" kern="1200" cap="none" spc="0" normalizeH="0" baseline="0" noProof="0" dirty="0" err="1">
                  <a:ln>
                    <a:noFill/>
                  </a:ln>
                  <a:solidFill>
                    <a:prstClr val="black"/>
                  </a:solidFill>
                  <a:effectLst/>
                  <a:uLnTx/>
                  <a:uFillTx/>
                  <a:latin typeface="Calibri" panose="020F0502020204030204"/>
                  <a:ea typeface="+mn-ea"/>
                  <a:cs typeface="+mn-cs"/>
                </a:rPr>
                <a:t>ve</a:t>
              </a:r>
              <a:r>
                <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rPr>
                <a:t> for COVID-19 </a:t>
              </a:r>
            </a:p>
          </p:txBody>
        </p:sp>
        <p:sp>
          <p:nvSpPr>
            <p:cNvPr id="43" name="Flowchart: Process 42">
              <a:extLst>
                <a:ext uri="{FF2B5EF4-FFF2-40B4-BE49-F238E27FC236}">
                  <a16:creationId xmlns:a16="http://schemas.microsoft.com/office/drawing/2014/main" xmlns="" id="{D176B67D-2863-44C5-9143-1522AE55BA4E}"/>
                </a:ext>
              </a:extLst>
            </p:cNvPr>
            <p:cNvSpPr/>
            <p:nvPr/>
          </p:nvSpPr>
          <p:spPr>
            <a:xfrm>
              <a:off x="9609127" y="3975516"/>
              <a:ext cx="2201665" cy="793317"/>
            </a:xfrm>
            <a:prstGeom prst="flowChartProcess">
              <a:avLst/>
            </a:prstGeom>
            <a:solidFill>
              <a:schemeClr val="bg1">
                <a:lumMod val="9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rPr>
                <a:t>If SpO2 &lt;90% or RR&gt;30/min </a:t>
              </a:r>
            </a:p>
          </p:txBody>
        </p:sp>
        <p:sp>
          <p:nvSpPr>
            <p:cNvPr id="59" name="Flowchart: Process 58">
              <a:extLst>
                <a:ext uri="{FF2B5EF4-FFF2-40B4-BE49-F238E27FC236}">
                  <a16:creationId xmlns:a16="http://schemas.microsoft.com/office/drawing/2014/main" xmlns="" id="{76C67675-0939-452E-A631-AA8E5CC0E293}"/>
                </a:ext>
              </a:extLst>
            </p:cNvPr>
            <p:cNvSpPr/>
            <p:nvPr/>
          </p:nvSpPr>
          <p:spPr>
            <a:xfrm>
              <a:off x="8164502" y="3019315"/>
              <a:ext cx="1471820" cy="523392"/>
            </a:xfrm>
            <a:prstGeom prst="flowChartProcess">
              <a:avLst/>
            </a:prstGeom>
            <a:solidFill>
              <a:schemeClr val="bg1">
                <a:lumMod val="9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rPr>
                <a:t>Check Sp02, Respiratory rate </a:t>
              </a:r>
            </a:p>
          </p:txBody>
        </p:sp>
        <p:sp>
          <p:nvSpPr>
            <p:cNvPr id="60" name="Flowchart: Process 59">
              <a:extLst>
                <a:ext uri="{FF2B5EF4-FFF2-40B4-BE49-F238E27FC236}">
                  <a16:creationId xmlns:a16="http://schemas.microsoft.com/office/drawing/2014/main" xmlns="" id="{D42F3D45-4B38-4B39-948D-7160044FBCCD}"/>
                </a:ext>
              </a:extLst>
            </p:cNvPr>
            <p:cNvSpPr/>
            <p:nvPr/>
          </p:nvSpPr>
          <p:spPr>
            <a:xfrm>
              <a:off x="6531278" y="3845211"/>
              <a:ext cx="1325024" cy="954163"/>
            </a:xfrm>
            <a:prstGeom prst="flowChartProcess">
              <a:avLst/>
            </a:prstGeom>
            <a:solidFill>
              <a:schemeClr val="bg1">
                <a:lumMod val="9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rPr>
                <a:t>If SpO2&gt;94% OR RR&lt;15/Min</a:t>
              </a:r>
            </a:p>
            <a:p>
              <a:pPr marL="0" marR="0" lvl="0" indent="0" algn="ctr" defTabSz="914400" rtl="0" eaLnBrk="1" fontAlgn="auto" latinLnBrk="0" hangingPunct="1">
                <a:lnSpc>
                  <a:spcPct val="100000"/>
                </a:lnSpc>
                <a:spcBef>
                  <a:spcPts val="0"/>
                </a:spcBef>
                <a:spcAft>
                  <a:spcPts val="0"/>
                </a:spcAft>
                <a:buClrTx/>
                <a:buSzTx/>
                <a:buFontTx/>
                <a:buNone/>
                <a:tabLst/>
                <a:defRPr/>
              </a:pPr>
              <a:r>
                <a:rPr lang="en-IN" b="1" dirty="0">
                  <a:solidFill>
                    <a:prstClr val="black"/>
                  </a:solidFill>
                  <a:latin typeface="Calibri" panose="020F0502020204030204"/>
                </a:rPr>
                <a:t>Asymptomatic / mild symptoms</a:t>
              </a:r>
              <a:endPar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1" name="Flowchart: Process 60">
              <a:extLst>
                <a:ext uri="{FF2B5EF4-FFF2-40B4-BE49-F238E27FC236}">
                  <a16:creationId xmlns:a16="http://schemas.microsoft.com/office/drawing/2014/main" xmlns="" id="{F1C58BEB-4472-41A0-88C1-4CBD947C08E8}"/>
                </a:ext>
              </a:extLst>
            </p:cNvPr>
            <p:cNvSpPr/>
            <p:nvPr/>
          </p:nvSpPr>
          <p:spPr>
            <a:xfrm>
              <a:off x="6467063" y="5088185"/>
              <a:ext cx="1212171" cy="1247654"/>
            </a:xfrm>
            <a:prstGeom prst="flowChartProcess">
              <a:avLst/>
            </a:prstGeom>
            <a:solidFill>
              <a:schemeClr val="bg1">
                <a:lumMod val="9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rPr>
                <a:t>DEDICATED COVID CARE CENTRE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rPr>
                <a:t>( LEVEL 1) </a:t>
              </a:r>
            </a:p>
          </p:txBody>
        </p:sp>
        <p:sp>
          <p:nvSpPr>
            <p:cNvPr id="62" name="Flowchart: Process 61">
              <a:extLst>
                <a:ext uri="{FF2B5EF4-FFF2-40B4-BE49-F238E27FC236}">
                  <a16:creationId xmlns:a16="http://schemas.microsoft.com/office/drawing/2014/main" xmlns="" id="{7C51040F-B23D-4D83-AEC7-EA44E56BD152}"/>
                </a:ext>
              </a:extLst>
            </p:cNvPr>
            <p:cNvSpPr/>
            <p:nvPr/>
          </p:nvSpPr>
          <p:spPr>
            <a:xfrm>
              <a:off x="8261611" y="3845211"/>
              <a:ext cx="1095428" cy="954163"/>
            </a:xfrm>
            <a:prstGeom prst="flowChartProcess">
              <a:avLst/>
            </a:prstGeom>
            <a:solidFill>
              <a:schemeClr val="bg1">
                <a:lumMod val="9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rPr>
                <a:t>If SpO2 90%-94% OR RR between 15-30/min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4" name="Flowchart: Process 63">
              <a:extLst>
                <a:ext uri="{FF2B5EF4-FFF2-40B4-BE49-F238E27FC236}">
                  <a16:creationId xmlns:a16="http://schemas.microsoft.com/office/drawing/2014/main" xmlns="" id="{600B2F99-7198-41E8-8A98-A750BFD3CF50}"/>
                </a:ext>
              </a:extLst>
            </p:cNvPr>
            <p:cNvSpPr/>
            <p:nvPr/>
          </p:nvSpPr>
          <p:spPr>
            <a:xfrm>
              <a:off x="8265577" y="5088187"/>
              <a:ext cx="1095429" cy="1240903"/>
            </a:xfrm>
            <a:prstGeom prst="flowChartProcess">
              <a:avLst/>
            </a:prstGeom>
            <a:solidFill>
              <a:schemeClr val="bg1">
                <a:lumMod val="9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rPr>
                <a:t>DEDICATED COVID HEALTH CENTRE</a:t>
              </a:r>
            </a:p>
            <a:p>
              <a:pPr algn="ctr">
                <a:defRPr/>
              </a:pPr>
              <a:r>
                <a:rPr lang="en-IN" b="1" dirty="0">
                  <a:solidFill>
                    <a:prstClr val="black"/>
                  </a:solidFill>
                </a:rPr>
                <a:t>( LEVEL 2)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5" name="Flowchart: Process 64">
              <a:extLst>
                <a:ext uri="{FF2B5EF4-FFF2-40B4-BE49-F238E27FC236}">
                  <a16:creationId xmlns:a16="http://schemas.microsoft.com/office/drawing/2014/main" xmlns="" id="{7552A8D6-26C6-4299-996C-799F070092AA}"/>
                </a:ext>
              </a:extLst>
            </p:cNvPr>
            <p:cNvSpPr/>
            <p:nvPr/>
          </p:nvSpPr>
          <p:spPr>
            <a:xfrm>
              <a:off x="10080027" y="5094936"/>
              <a:ext cx="1416723" cy="1240904"/>
            </a:xfrm>
            <a:prstGeom prst="flowChartProcess">
              <a:avLst/>
            </a:prstGeom>
            <a:solidFill>
              <a:schemeClr val="bg1">
                <a:lumMod val="9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rPr>
                <a:t>DEDICATED COVID HOSPITAL</a:t>
              </a:r>
            </a:p>
            <a:p>
              <a:pPr algn="ctr">
                <a:defRPr/>
              </a:pPr>
              <a:r>
                <a:rPr lang="en-IN" b="1" dirty="0">
                  <a:solidFill>
                    <a:prstClr val="black"/>
                  </a:solidFill>
                </a:rPr>
                <a:t>( LEVEL 3)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78" name="Straight Connector 77">
              <a:extLst>
                <a:ext uri="{FF2B5EF4-FFF2-40B4-BE49-F238E27FC236}">
                  <a16:creationId xmlns:a16="http://schemas.microsoft.com/office/drawing/2014/main" xmlns="" id="{71B0DF20-B512-49F3-B003-B4BD88DE7A05}"/>
                </a:ext>
              </a:extLst>
            </p:cNvPr>
            <p:cNvCxnSpPr>
              <a:cxnSpLocks/>
              <a:endCxn id="59" idx="0"/>
            </p:cNvCxnSpPr>
            <p:nvPr/>
          </p:nvCxnSpPr>
          <p:spPr>
            <a:xfrm>
              <a:off x="8873090" y="2824540"/>
              <a:ext cx="27322" cy="194776"/>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xmlns="" id="{1D30C497-15E1-4C10-AF92-C368921140E1}"/>
                </a:ext>
              </a:extLst>
            </p:cNvPr>
            <p:cNvCxnSpPr>
              <a:cxnSpLocks/>
              <a:stCxn id="59" idx="2"/>
              <a:endCxn id="60" idx="0"/>
            </p:cNvCxnSpPr>
            <p:nvPr/>
          </p:nvCxnSpPr>
          <p:spPr>
            <a:xfrm flipH="1">
              <a:off x="7193790" y="3542707"/>
              <a:ext cx="1706621" cy="302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xmlns="" id="{65A9FAD9-AC94-4D2A-B5C4-6C937675CEB8}"/>
                </a:ext>
              </a:extLst>
            </p:cNvPr>
            <p:cNvCxnSpPr>
              <a:cxnSpLocks/>
              <a:stCxn id="59" idx="2"/>
            </p:cNvCxnSpPr>
            <p:nvPr/>
          </p:nvCxnSpPr>
          <p:spPr>
            <a:xfrm>
              <a:off x="8900412" y="3542707"/>
              <a:ext cx="0" cy="288813"/>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xmlns="" id="{7E38F97D-40C0-4665-9B35-AAD3C7A0C710}"/>
                </a:ext>
              </a:extLst>
            </p:cNvPr>
            <p:cNvCxnSpPr>
              <a:cxnSpLocks/>
              <a:stCxn id="59" idx="2"/>
            </p:cNvCxnSpPr>
            <p:nvPr/>
          </p:nvCxnSpPr>
          <p:spPr>
            <a:xfrm>
              <a:off x="8900412" y="3542707"/>
              <a:ext cx="2251738" cy="43077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xmlns="" id="{60E87107-CA42-493C-9ACB-4A6734E7FF06}"/>
                </a:ext>
              </a:extLst>
            </p:cNvPr>
            <p:cNvCxnSpPr>
              <a:cxnSpLocks/>
              <a:endCxn id="60" idx="2"/>
            </p:cNvCxnSpPr>
            <p:nvPr/>
          </p:nvCxnSpPr>
          <p:spPr>
            <a:xfrm flipV="1">
              <a:off x="7193790" y="4799374"/>
              <a:ext cx="1" cy="288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xmlns="" id="{F315B448-2D4F-45D4-98ED-CCA051D5B48C}"/>
                </a:ext>
              </a:extLst>
            </p:cNvPr>
            <p:cNvCxnSpPr>
              <a:cxnSpLocks/>
              <a:stCxn id="62" idx="2"/>
              <a:endCxn id="64" idx="0"/>
            </p:cNvCxnSpPr>
            <p:nvPr/>
          </p:nvCxnSpPr>
          <p:spPr>
            <a:xfrm>
              <a:off x="8809325" y="4799374"/>
              <a:ext cx="3966" cy="2888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xmlns="" id="{7EEC8307-B73F-4234-9175-0470F76E4EEF}"/>
                </a:ext>
              </a:extLst>
            </p:cNvPr>
            <p:cNvCxnSpPr>
              <a:cxnSpLocks/>
              <a:stCxn id="43" idx="2"/>
            </p:cNvCxnSpPr>
            <p:nvPr/>
          </p:nvCxnSpPr>
          <p:spPr>
            <a:xfrm>
              <a:off x="10709960" y="4768833"/>
              <a:ext cx="1" cy="319354"/>
            </a:xfrm>
            <a:prstGeom prst="line">
              <a:avLst/>
            </a:prstGeom>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xmlns="" id="{333B142D-E589-488D-8978-476EFE4B7D68}"/>
              </a:ext>
            </a:extLst>
          </p:cNvPr>
          <p:cNvSpPr>
            <a:spLocks noGrp="1"/>
          </p:cNvSpPr>
          <p:nvPr>
            <p:ph type="ctrTitle"/>
          </p:nvPr>
        </p:nvSpPr>
        <p:spPr>
          <a:xfrm>
            <a:off x="1524000" y="198783"/>
            <a:ext cx="9144000" cy="988911"/>
          </a:xfrm>
        </p:spPr>
        <p:txBody>
          <a:bodyPr>
            <a:normAutofit/>
          </a:bodyPr>
          <a:lstStyle/>
          <a:p>
            <a:r>
              <a:rPr lang="en-IN" sz="4000" b="1" dirty="0"/>
              <a:t>Schematic Overview</a:t>
            </a:r>
          </a:p>
        </p:txBody>
      </p:sp>
    </p:spTree>
    <p:extLst>
      <p:ext uri="{BB962C8B-B14F-4D97-AF65-F5344CB8AC3E}">
        <p14:creationId xmlns:p14="http://schemas.microsoft.com/office/powerpoint/2010/main" xmlns="" val="1732416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p:txBody>
          <a:bodyPr/>
          <a:lstStyle/>
          <a:p>
            <a:r>
              <a:rPr lang="en-IN" b="1" dirty="0"/>
              <a:t>Checklist for CCC- Consumables </a:t>
            </a:r>
          </a:p>
        </p:txBody>
      </p:sp>
      <p:graphicFrame>
        <p:nvGraphicFramePr>
          <p:cNvPr id="9" name="Table 9">
            <a:extLst>
              <a:ext uri="{FF2B5EF4-FFF2-40B4-BE49-F238E27FC236}">
                <a16:creationId xmlns:a16="http://schemas.microsoft.com/office/drawing/2014/main" xmlns="" id="{065471AB-B725-4B6E-BD18-008E00A9E51E}"/>
              </a:ext>
            </a:extLst>
          </p:cNvPr>
          <p:cNvGraphicFramePr>
            <a:graphicFrameLocks noGrp="1"/>
          </p:cNvGraphicFramePr>
          <p:nvPr>
            <p:ph idx="1"/>
            <p:extLst>
              <p:ext uri="{D42A27DB-BD31-4B8C-83A1-F6EECF244321}">
                <p14:modId xmlns:p14="http://schemas.microsoft.com/office/powerpoint/2010/main" xmlns="" val="1750674652"/>
              </p:ext>
            </p:extLst>
          </p:nvPr>
        </p:nvGraphicFramePr>
        <p:xfrm>
          <a:off x="838200" y="1232452"/>
          <a:ext cx="10929730" cy="5260425"/>
        </p:xfrm>
        <a:graphic>
          <a:graphicData uri="http://schemas.openxmlformats.org/drawingml/2006/table">
            <a:tbl>
              <a:tblPr firstRow="1" bandRow="1">
                <a:tableStyleId>{5C22544A-7EE6-4342-B048-85BDC9FD1C3A}</a:tableStyleId>
              </a:tblPr>
              <a:tblGrid>
                <a:gridCol w="10929730">
                  <a:extLst>
                    <a:ext uri="{9D8B030D-6E8A-4147-A177-3AD203B41FA5}">
                      <a16:colId xmlns:a16="http://schemas.microsoft.com/office/drawing/2014/main" xmlns="" val="3727371909"/>
                    </a:ext>
                  </a:extLst>
                </a:gridCol>
              </a:tblGrid>
              <a:tr h="1052085">
                <a:tc>
                  <a:txBody>
                    <a:bodyPr/>
                    <a:lstStyle/>
                    <a:p>
                      <a:pPr algn="l" rtl="0" fontAlgn="ctr"/>
                      <a:r>
                        <a:rPr lang="en-IN" sz="2600" b="1" i="0" u="none" strike="noStrike" dirty="0">
                          <a:solidFill>
                            <a:srgbClr val="000000"/>
                          </a:solidFill>
                          <a:effectLst/>
                          <a:latin typeface="Arial" panose="020B0604020202020204" pitchFamily="34" charset="0"/>
                        </a:rPr>
                        <a:t>Consumables</a:t>
                      </a:r>
                    </a:p>
                  </a:txBody>
                  <a:tcPr marL="9525" marR="9525" marT="9525" marB="0" anchor="ctr"/>
                </a:tc>
                <a:extLst>
                  <a:ext uri="{0D108BD9-81ED-4DB2-BD59-A6C34878D82A}">
                    <a16:rowId xmlns:a16="http://schemas.microsoft.com/office/drawing/2014/main" xmlns="" val="1385831142"/>
                  </a:ext>
                </a:extLst>
              </a:tr>
              <a:tr h="1052085">
                <a:tc>
                  <a:txBody>
                    <a:bodyPr/>
                    <a:lstStyle/>
                    <a:p>
                      <a:pPr algn="l" rtl="0" fontAlgn="ctr"/>
                      <a:r>
                        <a:rPr lang="en-IN" sz="2600" b="0" i="0" u="none" strike="noStrike" dirty="0">
                          <a:solidFill>
                            <a:srgbClr val="000000"/>
                          </a:solidFill>
                          <a:effectLst/>
                          <a:latin typeface="Arial" panose="020B0604020202020204" pitchFamily="34" charset="0"/>
                        </a:rPr>
                        <a:t>PPE Kits</a:t>
                      </a:r>
                    </a:p>
                  </a:txBody>
                  <a:tcPr marL="9525" marR="9525" marT="9525" marB="0" anchor="ctr"/>
                </a:tc>
                <a:extLst>
                  <a:ext uri="{0D108BD9-81ED-4DB2-BD59-A6C34878D82A}">
                    <a16:rowId xmlns:a16="http://schemas.microsoft.com/office/drawing/2014/main" xmlns="" val="835149331"/>
                  </a:ext>
                </a:extLst>
              </a:tr>
              <a:tr h="1052085">
                <a:tc>
                  <a:txBody>
                    <a:bodyPr/>
                    <a:lstStyle/>
                    <a:p>
                      <a:pPr algn="l" rtl="0" fontAlgn="ctr"/>
                      <a:r>
                        <a:rPr lang="en-IN" sz="2600" b="0" i="0" u="none" strike="noStrike" dirty="0">
                          <a:solidFill>
                            <a:srgbClr val="000000"/>
                          </a:solidFill>
                          <a:effectLst/>
                          <a:latin typeface="Arial" panose="020B0604020202020204" pitchFamily="34" charset="0"/>
                        </a:rPr>
                        <a:t>N95 Masks</a:t>
                      </a:r>
                    </a:p>
                  </a:txBody>
                  <a:tcPr marL="9525" marR="9525" marT="9525" marB="0" anchor="ctr"/>
                </a:tc>
                <a:extLst>
                  <a:ext uri="{0D108BD9-81ED-4DB2-BD59-A6C34878D82A}">
                    <a16:rowId xmlns:a16="http://schemas.microsoft.com/office/drawing/2014/main" xmlns="" val="1009098450"/>
                  </a:ext>
                </a:extLst>
              </a:tr>
              <a:tr h="1052085">
                <a:tc>
                  <a:txBody>
                    <a:bodyPr/>
                    <a:lstStyle/>
                    <a:p>
                      <a:pPr algn="l" rtl="0" fontAlgn="ctr"/>
                      <a:r>
                        <a:rPr lang="en-IN" sz="2600" b="0" i="0" u="none" strike="noStrike" dirty="0">
                          <a:solidFill>
                            <a:srgbClr val="000000"/>
                          </a:solidFill>
                          <a:effectLst/>
                          <a:latin typeface="Calibri" panose="020F0502020204030204" pitchFamily="34" charset="0"/>
                        </a:rPr>
                        <a:t>3-Ply Surgical masks</a:t>
                      </a:r>
                    </a:p>
                  </a:txBody>
                  <a:tcPr marL="9525" marR="9525" marT="9525" marB="0" anchor="ctr"/>
                </a:tc>
                <a:extLst>
                  <a:ext uri="{0D108BD9-81ED-4DB2-BD59-A6C34878D82A}">
                    <a16:rowId xmlns:a16="http://schemas.microsoft.com/office/drawing/2014/main" xmlns="" val="865309434"/>
                  </a:ext>
                </a:extLst>
              </a:tr>
              <a:tr h="1052085">
                <a:tc>
                  <a:txBody>
                    <a:bodyPr/>
                    <a:lstStyle/>
                    <a:p>
                      <a:pPr algn="l" rtl="0" fontAlgn="ctr"/>
                      <a:r>
                        <a:rPr lang="en-US" sz="2600" b="0" i="0" u="none" strike="noStrike" dirty="0">
                          <a:solidFill>
                            <a:srgbClr val="000000"/>
                          </a:solidFill>
                          <a:effectLst/>
                          <a:latin typeface="Calibri" panose="020F0502020204030204" pitchFamily="34" charset="0"/>
                        </a:rPr>
                        <a:t>Disposable Non-Sterile Gloves including Utility gloves</a:t>
                      </a:r>
                    </a:p>
                  </a:txBody>
                  <a:tcPr marL="9525" marR="9525" marT="9525" marB="0" anchor="ctr"/>
                </a:tc>
                <a:extLst>
                  <a:ext uri="{0D108BD9-81ED-4DB2-BD59-A6C34878D82A}">
                    <a16:rowId xmlns:a16="http://schemas.microsoft.com/office/drawing/2014/main" xmlns="" val="3532742748"/>
                  </a:ext>
                </a:extLst>
              </a:tr>
            </a:tbl>
          </a:graphicData>
        </a:graphic>
      </p:graphicFrame>
    </p:spTree>
    <p:extLst>
      <p:ext uri="{BB962C8B-B14F-4D97-AF65-F5344CB8AC3E}">
        <p14:creationId xmlns:p14="http://schemas.microsoft.com/office/powerpoint/2010/main" xmlns="" val="3436192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p:txBody>
          <a:bodyPr/>
          <a:lstStyle/>
          <a:p>
            <a:r>
              <a:rPr lang="en-IN" b="1" dirty="0"/>
              <a:t>Cleaning and Disinfection Requirement</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1"/>
            <a:ext cx="11049000" cy="4891502"/>
          </a:xfrm>
        </p:spPr>
        <p:txBody>
          <a:bodyPr>
            <a:normAutofit/>
          </a:bodyPr>
          <a:lstStyle/>
          <a:p>
            <a:pPr lvl="0"/>
            <a:r>
              <a:rPr lang="en-US" dirty="0"/>
              <a:t>Bleaching powder.</a:t>
            </a:r>
            <a:endParaRPr lang="en-IN" dirty="0"/>
          </a:p>
          <a:p>
            <a:pPr lvl="0"/>
            <a:r>
              <a:rPr lang="en-US" dirty="0"/>
              <a:t>Soap and detergents.</a:t>
            </a:r>
            <a:endParaRPr lang="en-IN" dirty="0"/>
          </a:p>
          <a:p>
            <a:pPr lvl="0"/>
            <a:r>
              <a:rPr lang="en-US" dirty="0"/>
              <a:t>Personal kit (as per </a:t>
            </a:r>
            <a:r>
              <a:rPr lang="en-US" dirty="0" err="1"/>
              <a:t>GoB</a:t>
            </a:r>
            <a:r>
              <a:rPr lang="en-US" dirty="0"/>
              <a:t> quarantine kit) including mosquito repellants in good quantity.</a:t>
            </a:r>
            <a:endParaRPr lang="en-IN" dirty="0"/>
          </a:p>
          <a:p>
            <a:pPr lvl="0"/>
            <a:r>
              <a:rPr lang="en-US" dirty="0"/>
              <a:t>Sanitizers.</a:t>
            </a:r>
            <a:endParaRPr lang="en-IN" dirty="0"/>
          </a:p>
          <a:p>
            <a:pPr lvl="0"/>
            <a:r>
              <a:rPr lang="en-US" dirty="0"/>
              <a:t>Toilet cleaners.</a:t>
            </a:r>
            <a:endParaRPr lang="en-IN" dirty="0"/>
          </a:p>
          <a:p>
            <a:pPr lvl="0"/>
            <a:r>
              <a:rPr lang="en-US" dirty="0"/>
              <a:t>Biomedical waste bins (black, red and yellow.)</a:t>
            </a:r>
          </a:p>
          <a:p>
            <a:pPr lvl="0"/>
            <a:r>
              <a:rPr lang="en-US" dirty="0"/>
              <a:t>Linen in sufficient quantity so that it can be changed every day</a:t>
            </a:r>
            <a:endParaRPr lang="en-IN" dirty="0"/>
          </a:p>
          <a:p>
            <a:endParaRPr lang="en-IN" dirty="0"/>
          </a:p>
        </p:txBody>
      </p:sp>
    </p:spTree>
    <p:extLst>
      <p:ext uri="{BB962C8B-B14F-4D97-AF65-F5344CB8AC3E}">
        <p14:creationId xmlns:p14="http://schemas.microsoft.com/office/powerpoint/2010/main" xmlns="" val="355366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p:txBody>
          <a:bodyPr/>
          <a:lstStyle/>
          <a:p>
            <a:r>
              <a:rPr lang="en-US" dirty="0"/>
              <a:t> </a:t>
            </a:r>
            <a:r>
              <a:rPr lang="en-US" b="1" dirty="0"/>
              <a:t>Triage Room requirement</a:t>
            </a:r>
            <a:endParaRPr lang="en-IN" b="1" dirty="0"/>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1"/>
            <a:ext cx="11049000" cy="4891502"/>
          </a:xfrm>
        </p:spPr>
        <p:txBody>
          <a:bodyPr>
            <a:normAutofit/>
          </a:bodyPr>
          <a:lstStyle/>
          <a:p>
            <a:pPr lvl="0"/>
            <a:r>
              <a:rPr lang="en-US" dirty="0"/>
              <a:t>Automated BP measuring machines ­­--1.</a:t>
            </a:r>
            <a:endParaRPr lang="en-IN" dirty="0"/>
          </a:p>
          <a:p>
            <a:pPr lvl="0"/>
            <a:r>
              <a:rPr lang="en-US" dirty="0"/>
              <a:t>Portable Pulse oximeter – 1.</a:t>
            </a:r>
            <a:endParaRPr lang="en-IN" dirty="0"/>
          </a:p>
          <a:p>
            <a:pPr lvl="0"/>
            <a:r>
              <a:rPr lang="en-US" dirty="0"/>
              <a:t>Thermometer – 1.</a:t>
            </a:r>
          </a:p>
          <a:p>
            <a:pPr lvl="0"/>
            <a:r>
              <a:rPr lang="en-US" dirty="0"/>
              <a:t>Glucometer-1</a:t>
            </a:r>
            <a:endParaRPr lang="en-IN" dirty="0"/>
          </a:p>
          <a:p>
            <a:pPr lvl="0"/>
            <a:r>
              <a:rPr lang="en-US" dirty="0"/>
              <a:t>Surgical masks.</a:t>
            </a:r>
            <a:endParaRPr lang="en-IN" dirty="0"/>
          </a:p>
          <a:p>
            <a:pPr lvl="0"/>
            <a:r>
              <a:rPr lang="en-US" dirty="0"/>
              <a:t>Gloves.</a:t>
            </a:r>
            <a:endParaRPr lang="en-IN" dirty="0"/>
          </a:p>
          <a:p>
            <a:pPr lvl="0"/>
            <a:r>
              <a:rPr lang="en-US" dirty="0"/>
              <a:t>Sanitizer.</a:t>
            </a:r>
            <a:endParaRPr lang="en-IN" dirty="0"/>
          </a:p>
          <a:p>
            <a:pPr marL="0" indent="0">
              <a:buNone/>
            </a:pPr>
            <a:endParaRPr lang="en-IN" dirty="0"/>
          </a:p>
        </p:txBody>
      </p:sp>
    </p:spTree>
    <p:extLst>
      <p:ext uri="{BB962C8B-B14F-4D97-AF65-F5344CB8AC3E}">
        <p14:creationId xmlns:p14="http://schemas.microsoft.com/office/powerpoint/2010/main" xmlns="" val="2120573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1325563"/>
          </a:xfrm>
        </p:spPr>
        <p:txBody>
          <a:bodyPr/>
          <a:lstStyle/>
          <a:p>
            <a:r>
              <a:rPr lang="en-IN" b="1" dirty="0"/>
              <a:t>DEDICATED COVID Health Centre ( Level 2) </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0"/>
            <a:ext cx="11049000" cy="5572539"/>
          </a:xfrm>
        </p:spPr>
        <p:txBody>
          <a:bodyPr>
            <a:normAutofit/>
          </a:bodyPr>
          <a:lstStyle/>
          <a:p>
            <a:pPr lvl="0"/>
            <a:r>
              <a:rPr lang="en-IN" dirty="0"/>
              <a:t>Every bed to be provided with assured oxygen supply for twenty four hours a day</a:t>
            </a:r>
          </a:p>
          <a:p>
            <a:pPr lvl="0"/>
            <a:r>
              <a:rPr lang="en-IN" dirty="0"/>
              <a:t>Appropriate quantity of nasal canula, face masks, non rebreather masks to be maintained at all times</a:t>
            </a:r>
          </a:p>
          <a:p>
            <a:pPr lvl="0"/>
            <a:r>
              <a:rPr lang="en-IN" dirty="0"/>
              <a:t>Daily Oxygen requirement to be calculated at 5 L/Min per bed and appropriate stocks to be maintained at all times of Oxygen cylinders</a:t>
            </a:r>
          </a:p>
          <a:p>
            <a:pPr lvl="0"/>
            <a:r>
              <a:rPr lang="en-IN" dirty="0"/>
              <a:t>Oxygen concentrators may be used in addition to cylinders as long as electricity supply is assured for each concentrator at all hours</a:t>
            </a:r>
          </a:p>
          <a:p>
            <a:pPr lvl="0"/>
            <a:r>
              <a:rPr lang="en-IN" dirty="0"/>
              <a:t>All patients to be monitored for SpO2, RR every two hours and oxygen to be titrated for target of SpO2&gt;93%</a:t>
            </a:r>
          </a:p>
          <a:p>
            <a:pPr lvl="0"/>
            <a:r>
              <a:rPr lang="en-IN" dirty="0"/>
              <a:t>Referral plans for each hospital to be prepared for assured admission at referred hospital without delay</a:t>
            </a:r>
          </a:p>
        </p:txBody>
      </p:sp>
    </p:spTree>
    <p:extLst>
      <p:ext uri="{BB962C8B-B14F-4D97-AF65-F5344CB8AC3E}">
        <p14:creationId xmlns:p14="http://schemas.microsoft.com/office/powerpoint/2010/main" xmlns="" val="3868479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A4AC5506-6312-4701-8D3C-40187889A9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DB8FDA3B-F42F-46F0-ACBE-8FDCDCF260DC}"/>
              </a:ext>
            </a:extLst>
          </p:cNvPr>
          <p:cNvSpPr>
            <a:spLocks noGrp="1"/>
          </p:cNvSpPr>
          <p:nvPr>
            <p:ph type="title" idx="4294967295"/>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Annexure</a:t>
            </a:r>
          </a:p>
        </p:txBody>
      </p:sp>
      <p:pic>
        <p:nvPicPr>
          <p:cNvPr id="5" name="Picture 4" descr="A screenshot of a cell phone&#10;&#10;Description automatically generated">
            <a:extLst>
              <a:ext uri="{FF2B5EF4-FFF2-40B4-BE49-F238E27FC236}">
                <a16:creationId xmlns:a16="http://schemas.microsoft.com/office/drawing/2014/main" xmlns="" id="{DE15FA50-6812-42CB-AFA3-F97824B41E7D}"/>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130805" y="1675227"/>
            <a:ext cx="9930389" cy="4394199"/>
          </a:xfrm>
          <a:prstGeom prst="rect">
            <a:avLst/>
          </a:prstGeom>
        </p:spPr>
      </p:pic>
    </p:spTree>
    <p:extLst>
      <p:ext uri="{BB962C8B-B14F-4D97-AF65-F5344CB8AC3E}">
        <p14:creationId xmlns:p14="http://schemas.microsoft.com/office/powerpoint/2010/main" xmlns="" val="3791354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A4AC5506-6312-4701-8D3C-40187889A9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xmlns="" id="{20162A70-7AD1-4608-AC00-F0256D73CB54}"/>
              </a:ext>
            </a:extLst>
          </p:cNvPr>
          <p:cNvSpPr>
            <a:spLocks noGrp="1"/>
          </p:cNvSpPr>
          <p:nvPr>
            <p:ph type="title" idx="4294967295"/>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Annexure</a:t>
            </a:r>
          </a:p>
        </p:txBody>
      </p:sp>
      <p:pic>
        <p:nvPicPr>
          <p:cNvPr id="7" name="Picture 6" descr="A screenshot of a cell phone&#10;&#10;Description automatically generated">
            <a:extLst>
              <a:ext uri="{FF2B5EF4-FFF2-40B4-BE49-F238E27FC236}">
                <a16:creationId xmlns:a16="http://schemas.microsoft.com/office/drawing/2014/main" xmlns="" id="{2B368868-BA81-4EC0-8B2A-CCA674BB60A0}"/>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224457" y="1675227"/>
            <a:ext cx="9172413" cy="5182773"/>
          </a:xfrm>
          <a:prstGeom prst="rect">
            <a:avLst/>
          </a:prstGeom>
        </p:spPr>
      </p:pic>
    </p:spTree>
    <p:extLst>
      <p:ext uri="{BB962C8B-B14F-4D97-AF65-F5344CB8AC3E}">
        <p14:creationId xmlns:p14="http://schemas.microsoft.com/office/powerpoint/2010/main" xmlns="" val="3654044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p:txBody>
          <a:bodyPr/>
          <a:lstStyle/>
          <a:p>
            <a:r>
              <a:rPr lang="en-IN" b="1" dirty="0"/>
              <a:t>Triage in Level 1: COVID CARE Centres</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311965"/>
            <a:ext cx="11049000" cy="5446644"/>
          </a:xfrm>
        </p:spPr>
        <p:txBody>
          <a:bodyPr>
            <a:normAutofit/>
          </a:bodyPr>
          <a:lstStyle/>
          <a:p>
            <a:pPr marL="0" lvl="0" indent="0">
              <a:buNone/>
            </a:pPr>
            <a:endParaRPr lang="en-IN" dirty="0"/>
          </a:p>
          <a:p>
            <a:pPr lvl="0"/>
            <a:r>
              <a:rPr lang="en-IN" dirty="0"/>
              <a:t>At COVID Care Centre, Triage all cases even if previous triage done. </a:t>
            </a:r>
          </a:p>
          <a:p>
            <a:pPr lvl="0"/>
            <a:r>
              <a:rPr lang="en-IN" dirty="0"/>
              <a:t>Check contact history, travel history and symptoms</a:t>
            </a:r>
          </a:p>
          <a:p>
            <a:pPr lvl="0"/>
            <a:r>
              <a:rPr lang="en-IN" dirty="0"/>
              <a:t>Check SpO2, Respiratory Rate, BP, Sugar, COPD, history of previous ailments like Ischaemic Heart Disease, Tuberculosis, Cancer etc.</a:t>
            </a:r>
          </a:p>
          <a:p>
            <a:pPr lvl="0"/>
            <a:r>
              <a:rPr lang="en-IN" dirty="0"/>
              <a:t>If SpO2 &gt;94% Admit in </a:t>
            </a:r>
            <a:r>
              <a:rPr lang="en-IN" b="1" dirty="0"/>
              <a:t>COVID Care Centre</a:t>
            </a:r>
            <a:r>
              <a:rPr lang="en-IN" dirty="0"/>
              <a:t>, if SpO2 between 90-94% Refer to </a:t>
            </a:r>
            <a:r>
              <a:rPr lang="en-IN" b="1" dirty="0"/>
              <a:t>Dedicated COVID Health Centre </a:t>
            </a:r>
            <a:r>
              <a:rPr lang="en-IN" dirty="0"/>
              <a:t>if below 90% refer to </a:t>
            </a:r>
            <a:r>
              <a:rPr lang="en-IN" b="1" dirty="0"/>
              <a:t>Dedicated COVID Hospitals</a:t>
            </a:r>
            <a:r>
              <a:rPr lang="en-IN" dirty="0"/>
              <a:t>. </a:t>
            </a:r>
          </a:p>
          <a:p>
            <a:pPr lvl="0"/>
            <a:r>
              <a:rPr lang="en-IN" dirty="0"/>
              <a:t>Referrals to be done in dedicated ambulance with Oxygen facilities. During referrals SpO2 titration to 94%-96% to be ensured</a:t>
            </a:r>
          </a:p>
        </p:txBody>
      </p:sp>
    </p:spTree>
    <p:extLst>
      <p:ext uri="{BB962C8B-B14F-4D97-AF65-F5344CB8AC3E}">
        <p14:creationId xmlns:p14="http://schemas.microsoft.com/office/powerpoint/2010/main" xmlns="" val="2118746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p:txBody>
          <a:bodyPr/>
          <a:lstStyle/>
          <a:p>
            <a:r>
              <a:rPr lang="en-IN" b="1" dirty="0"/>
              <a:t>Daily Monitoring: COVID Care Centre</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311965"/>
            <a:ext cx="11049000" cy="5446644"/>
          </a:xfrm>
        </p:spPr>
        <p:txBody>
          <a:bodyPr>
            <a:normAutofit/>
          </a:bodyPr>
          <a:lstStyle/>
          <a:p>
            <a:pPr lvl="0"/>
            <a:r>
              <a:rPr lang="en-IN" dirty="0"/>
              <a:t>Monitor SpO2 and other symptoms using appropriate checklist, ideally  4 times a day.  Staff to maintain Infection Prevention precautions while monitoring patients</a:t>
            </a:r>
          </a:p>
          <a:p>
            <a:pPr lvl="0"/>
            <a:r>
              <a:rPr lang="en-IN" dirty="0"/>
              <a:t>In case SpO2 levels drop below 94% OR respiratory rate </a:t>
            </a:r>
            <a:r>
              <a:rPr lang="en-IN" u="sng" dirty="0"/>
              <a:t>&gt;</a:t>
            </a:r>
            <a:r>
              <a:rPr lang="en-IN" dirty="0"/>
              <a:t> 15/min refer to appropriate level of facility </a:t>
            </a:r>
          </a:p>
          <a:p>
            <a:pPr lvl="0"/>
            <a:r>
              <a:rPr lang="en-IN" dirty="0"/>
              <a:t>If patient has chronic ailments like Blood Pressure, Diabetes, Heart Disease, continue medications at appropriate time </a:t>
            </a:r>
          </a:p>
          <a:p>
            <a:pPr marL="0" lvl="0" indent="0">
              <a:buNone/>
            </a:pPr>
            <a:endParaRPr lang="en-IN" dirty="0"/>
          </a:p>
        </p:txBody>
      </p:sp>
    </p:spTree>
    <p:extLst>
      <p:ext uri="{BB962C8B-B14F-4D97-AF65-F5344CB8AC3E}">
        <p14:creationId xmlns:p14="http://schemas.microsoft.com/office/powerpoint/2010/main" xmlns="" val="109725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p:txBody>
          <a:bodyPr/>
          <a:lstStyle/>
          <a:p>
            <a:r>
              <a:rPr lang="en-IN" b="1" dirty="0"/>
              <a:t>Location: COVID Care Centres</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1"/>
            <a:ext cx="11049000" cy="4891502"/>
          </a:xfrm>
        </p:spPr>
        <p:txBody>
          <a:bodyPr>
            <a:normAutofit/>
          </a:bodyPr>
          <a:lstStyle/>
          <a:p>
            <a:pPr lvl="0"/>
            <a:r>
              <a:rPr lang="en-IN" dirty="0"/>
              <a:t>Existing hotels, hostels or any facility authorized by the government can be used for this purpose</a:t>
            </a:r>
          </a:p>
          <a:p>
            <a:pPr lvl="0"/>
            <a:r>
              <a:rPr lang="en-IN" dirty="0"/>
              <a:t>Single rooms with attached toilets if available are ideal </a:t>
            </a:r>
          </a:p>
          <a:p>
            <a:pPr lvl="0"/>
            <a:r>
              <a:rPr lang="en-IN" i="1" dirty="0"/>
              <a:t>If single rooms not available, minimum distance of 2 metres to be maintained between beds</a:t>
            </a:r>
          </a:p>
          <a:p>
            <a:pPr lvl="0"/>
            <a:r>
              <a:rPr lang="en-IN" dirty="0"/>
              <a:t>Facilities should be easy to clean and preferably have plenty of natural light and ventilation</a:t>
            </a:r>
          </a:p>
        </p:txBody>
      </p:sp>
    </p:spTree>
    <p:extLst>
      <p:ext uri="{BB962C8B-B14F-4D97-AF65-F5344CB8AC3E}">
        <p14:creationId xmlns:p14="http://schemas.microsoft.com/office/powerpoint/2010/main" xmlns="" val="3086826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p:txBody>
          <a:bodyPr/>
          <a:lstStyle/>
          <a:p>
            <a:r>
              <a:rPr lang="en-IN" b="1" dirty="0"/>
              <a:t>Manpower: COVID CARE Centre</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1"/>
            <a:ext cx="11049000" cy="4891502"/>
          </a:xfrm>
        </p:spPr>
        <p:txBody>
          <a:bodyPr>
            <a:normAutofit/>
          </a:bodyPr>
          <a:lstStyle/>
          <a:p>
            <a:pPr marL="0" lvl="0" indent="0">
              <a:buNone/>
            </a:pPr>
            <a:endParaRPr lang="en-IN" dirty="0"/>
          </a:p>
          <a:p>
            <a:pPr marL="0" lvl="0" indent="0">
              <a:buNone/>
            </a:pPr>
            <a:endParaRPr lang="en-IN" dirty="0"/>
          </a:p>
          <a:p>
            <a:pPr marL="0" lvl="0" indent="0">
              <a:buNone/>
            </a:pPr>
            <a:endParaRPr lang="en-IN" dirty="0"/>
          </a:p>
          <a:p>
            <a:pPr marL="0" lvl="0" indent="0">
              <a:buNone/>
            </a:pPr>
            <a:endParaRPr lang="en-IN" dirty="0"/>
          </a:p>
          <a:p>
            <a:pPr marL="0" lvl="0" indent="0">
              <a:buNone/>
            </a:pPr>
            <a:endParaRPr lang="en-IN" dirty="0"/>
          </a:p>
          <a:p>
            <a:pPr marL="0" lvl="0" indent="0">
              <a:buNone/>
            </a:pPr>
            <a:endParaRPr lang="en-IN" dirty="0"/>
          </a:p>
          <a:p>
            <a:pPr lvl="0">
              <a:buFontTx/>
              <a:buChar char="-"/>
            </a:pPr>
            <a:r>
              <a:rPr lang="en-IN" dirty="0"/>
              <a:t>Housekeeping, Security and Food serving arrangements to be made appropriately in addition</a:t>
            </a:r>
          </a:p>
          <a:p>
            <a:pPr lvl="0">
              <a:buFontTx/>
              <a:buChar char="-"/>
            </a:pPr>
            <a:r>
              <a:rPr lang="en-IN" dirty="0"/>
              <a:t>General Duty Medical officers to visit twice a day and be on-call 24*7</a:t>
            </a:r>
          </a:p>
        </p:txBody>
      </p:sp>
      <p:graphicFrame>
        <p:nvGraphicFramePr>
          <p:cNvPr id="4" name="Table 4">
            <a:extLst>
              <a:ext uri="{FF2B5EF4-FFF2-40B4-BE49-F238E27FC236}">
                <a16:creationId xmlns:a16="http://schemas.microsoft.com/office/drawing/2014/main" xmlns="" id="{4B85C026-5CFB-47D8-81A6-D65685153B7C}"/>
              </a:ext>
            </a:extLst>
          </p:cNvPr>
          <p:cNvGraphicFramePr>
            <a:graphicFrameLocks noGrp="1"/>
          </p:cNvGraphicFramePr>
          <p:nvPr>
            <p:extLst>
              <p:ext uri="{D42A27DB-BD31-4B8C-83A1-F6EECF244321}">
                <p14:modId xmlns:p14="http://schemas.microsoft.com/office/powerpoint/2010/main" xmlns="" val="4016043033"/>
              </p:ext>
            </p:extLst>
          </p:nvPr>
        </p:nvGraphicFramePr>
        <p:xfrm>
          <a:off x="1223618" y="1690689"/>
          <a:ext cx="10130181" cy="2152441"/>
        </p:xfrm>
        <a:graphic>
          <a:graphicData uri="http://schemas.openxmlformats.org/drawingml/2006/table">
            <a:tbl>
              <a:tblPr firstRow="1" bandRow="1">
                <a:tableStyleId>{5C22544A-7EE6-4342-B048-85BDC9FD1C3A}</a:tableStyleId>
              </a:tblPr>
              <a:tblGrid>
                <a:gridCol w="4060186">
                  <a:extLst>
                    <a:ext uri="{9D8B030D-6E8A-4147-A177-3AD203B41FA5}">
                      <a16:colId xmlns:a16="http://schemas.microsoft.com/office/drawing/2014/main" xmlns="" val="453859745"/>
                    </a:ext>
                  </a:extLst>
                </a:gridCol>
                <a:gridCol w="3082376">
                  <a:extLst>
                    <a:ext uri="{9D8B030D-6E8A-4147-A177-3AD203B41FA5}">
                      <a16:colId xmlns:a16="http://schemas.microsoft.com/office/drawing/2014/main" xmlns="" val="32177590"/>
                    </a:ext>
                  </a:extLst>
                </a:gridCol>
                <a:gridCol w="2987619">
                  <a:extLst>
                    <a:ext uri="{9D8B030D-6E8A-4147-A177-3AD203B41FA5}">
                      <a16:colId xmlns:a16="http://schemas.microsoft.com/office/drawing/2014/main" xmlns="" val="820763535"/>
                    </a:ext>
                  </a:extLst>
                </a:gridCol>
              </a:tblGrid>
              <a:tr h="432634">
                <a:tc>
                  <a:txBody>
                    <a:bodyPr/>
                    <a:lstStyle/>
                    <a:p>
                      <a:r>
                        <a:rPr lang="en-IN" dirty="0"/>
                        <a:t>Beds</a:t>
                      </a:r>
                    </a:p>
                  </a:txBody>
                  <a:tcPr/>
                </a:tc>
                <a:tc>
                  <a:txBody>
                    <a:bodyPr/>
                    <a:lstStyle/>
                    <a:p>
                      <a:r>
                        <a:rPr lang="en-IN" dirty="0"/>
                        <a:t>       AYUSH Doctors/Shift </a:t>
                      </a:r>
                    </a:p>
                  </a:txBody>
                  <a:tcPr/>
                </a:tc>
                <a:tc>
                  <a:txBody>
                    <a:bodyPr/>
                    <a:lstStyle/>
                    <a:p>
                      <a:r>
                        <a:rPr lang="en-IN" dirty="0"/>
                        <a:t>                    ANMs/Shift </a:t>
                      </a:r>
                    </a:p>
                  </a:txBody>
                  <a:tcPr/>
                </a:tc>
                <a:extLst>
                  <a:ext uri="{0D108BD9-81ED-4DB2-BD59-A6C34878D82A}">
                    <a16:rowId xmlns:a16="http://schemas.microsoft.com/office/drawing/2014/main" xmlns="" val="52872089"/>
                  </a:ext>
                </a:extLst>
              </a:tr>
              <a:tr h="573269">
                <a:tc>
                  <a:txBody>
                    <a:bodyPr/>
                    <a:lstStyle/>
                    <a:p>
                      <a:r>
                        <a:rPr lang="en-IN" dirty="0"/>
                        <a:t>&lt; 50 beds</a:t>
                      </a:r>
                    </a:p>
                  </a:txBody>
                  <a:tcPr/>
                </a:tc>
                <a:tc>
                  <a:txBody>
                    <a:bodyPr/>
                    <a:lstStyle/>
                    <a:p>
                      <a:pPr algn="ctr"/>
                      <a:r>
                        <a:rPr lang="en-IN" b="1" dirty="0"/>
                        <a:t>     1</a:t>
                      </a:r>
                    </a:p>
                  </a:txBody>
                  <a:tcPr/>
                </a:tc>
                <a:tc>
                  <a:txBody>
                    <a:bodyPr/>
                    <a:lstStyle/>
                    <a:p>
                      <a:pPr algn="ctr"/>
                      <a:r>
                        <a:rPr lang="en-IN" b="1" dirty="0"/>
                        <a:t>         2</a:t>
                      </a:r>
                    </a:p>
                  </a:txBody>
                  <a:tcPr/>
                </a:tc>
                <a:extLst>
                  <a:ext uri="{0D108BD9-81ED-4DB2-BD59-A6C34878D82A}">
                    <a16:rowId xmlns:a16="http://schemas.microsoft.com/office/drawing/2014/main" xmlns="" val="3699940903"/>
                  </a:ext>
                </a:extLst>
              </a:tr>
              <a:tr h="573269">
                <a:tc>
                  <a:txBody>
                    <a:bodyPr/>
                    <a:lstStyle/>
                    <a:p>
                      <a:r>
                        <a:rPr lang="en-IN" dirty="0"/>
                        <a:t>50- 99 beds</a:t>
                      </a:r>
                    </a:p>
                  </a:txBody>
                  <a:tcPr/>
                </a:tc>
                <a:tc>
                  <a:txBody>
                    <a:bodyPr/>
                    <a:lstStyle/>
                    <a:p>
                      <a:pPr algn="ctr"/>
                      <a:r>
                        <a:rPr lang="en-IN" b="1" dirty="0"/>
                        <a:t>      2</a:t>
                      </a:r>
                    </a:p>
                  </a:txBody>
                  <a:tcPr/>
                </a:tc>
                <a:tc>
                  <a:txBody>
                    <a:bodyPr/>
                    <a:lstStyle/>
                    <a:p>
                      <a:pPr algn="ctr"/>
                      <a:r>
                        <a:rPr lang="en-IN" b="1" dirty="0"/>
                        <a:t>          4</a:t>
                      </a:r>
                    </a:p>
                  </a:txBody>
                  <a:tcPr/>
                </a:tc>
                <a:extLst>
                  <a:ext uri="{0D108BD9-81ED-4DB2-BD59-A6C34878D82A}">
                    <a16:rowId xmlns:a16="http://schemas.microsoft.com/office/drawing/2014/main" xmlns="" val="2634344638"/>
                  </a:ext>
                </a:extLst>
              </a:tr>
              <a:tr h="573269">
                <a:tc>
                  <a:txBody>
                    <a:bodyPr/>
                    <a:lstStyle/>
                    <a:p>
                      <a:r>
                        <a:rPr lang="en-IN" dirty="0"/>
                        <a:t>100-200 beds</a:t>
                      </a:r>
                    </a:p>
                  </a:txBody>
                  <a:tcPr/>
                </a:tc>
                <a:tc>
                  <a:txBody>
                    <a:bodyPr/>
                    <a:lstStyle/>
                    <a:p>
                      <a:pPr algn="ctr"/>
                      <a:r>
                        <a:rPr lang="en-IN" b="1" dirty="0"/>
                        <a:t>      2</a:t>
                      </a:r>
                    </a:p>
                  </a:txBody>
                  <a:tcPr/>
                </a:tc>
                <a:tc>
                  <a:txBody>
                    <a:bodyPr/>
                    <a:lstStyle/>
                    <a:p>
                      <a:pPr algn="ctr"/>
                      <a:r>
                        <a:rPr lang="en-IN" b="1" dirty="0"/>
                        <a:t>          6</a:t>
                      </a:r>
                    </a:p>
                  </a:txBody>
                  <a:tcPr/>
                </a:tc>
                <a:extLst>
                  <a:ext uri="{0D108BD9-81ED-4DB2-BD59-A6C34878D82A}">
                    <a16:rowId xmlns:a16="http://schemas.microsoft.com/office/drawing/2014/main" xmlns="" val="1845814661"/>
                  </a:ext>
                </a:extLst>
              </a:tr>
            </a:tbl>
          </a:graphicData>
        </a:graphic>
      </p:graphicFrame>
    </p:spTree>
    <p:extLst>
      <p:ext uri="{BB962C8B-B14F-4D97-AF65-F5344CB8AC3E}">
        <p14:creationId xmlns:p14="http://schemas.microsoft.com/office/powerpoint/2010/main" xmlns="" val="1613695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1325563"/>
          </a:xfrm>
        </p:spPr>
        <p:txBody>
          <a:bodyPr/>
          <a:lstStyle/>
          <a:p>
            <a:r>
              <a:rPr lang="en-IN" b="1" dirty="0"/>
              <a:t>Guidance for Patients  </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0"/>
            <a:ext cx="11049000" cy="5572539"/>
          </a:xfrm>
        </p:spPr>
        <p:txBody>
          <a:bodyPr>
            <a:normAutofit/>
          </a:bodyPr>
          <a:lstStyle/>
          <a:p>
            <a:pPr lvl="0"/>
            <a:r>
              <a:rPr lang="en-US" dirty="0"/>
              <a:t>Wash hands with soap and water or alcohol-based sanitizer.</a:t>
            </a:r>
            <a:endParaRPr lang="en-IN" dirty="0"/>
          </a:p>
          <a:p>
            <a:pPr lvl="0"/>
            <a:r>
              <a:rPr lang="en-US" dirty="0"/>
              <a:t>Wear 3-layered surgical mask every time, change masks every 6-8 hours, never reuse disposable masks.</a:t>
            </a:r>
            <a:endParaRPr lang="en-IN" dirty="0"/>
          </a:p>
          <a:p>
            <a:pPr lvl="0"/>
            <a:r>
              <a:rPr lang="en-US" dirty="0"/>
              <a:t>Used masks should be considered infected and hence disposed as per protocol.</a:t>
            </a:r>
            <a:endParaRPr lang="en-IN" dirty="0"/>
          </a:p>
          <a:p>
            <a:pPr lvl="0"/>
            <a:r>
              <a:rPr lang="en-US" dirty="0"/>
              <a:t>Used masks should be soaked 1% sodium hypochlorite solution and then burned or buried deep in ground.</a:t>
            </a:r>
            <a:endParaRPr lang="en-IN" dirty="0"/>
          </a:p>
          <a:p>
            <a:pPr marL="0" indent="0">
              <a:buNone/>
            </a:pPr>
            <a:endParaRPr lang="en-IN" dirty="0"/>
          </a:p>
          <a:p>
            <a:pPr lvl="0"/>
            <a:endParaRPr lang="en-IN" dirty="0"/>
          </a:p>
        </p:txBody>
      </p:sp>
    </p:spTree>
    <p:extLst>
      <p:ext uri="{BB962C8B-B14F-4D97-AF65-F5344CB8AC3E}">
        <p14:creationId xmlns:p14="http://schemas.microsoft.com/office/powerpoint/2010/main" xmlns="" val="1787339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1325563"/>
          </a:xfrm>
        </p:spPr>
        <p:txBody>
          <a:bodyPr/>
          <a:lstStyle/>
          <a:p>
            <a:r>
              <a:rPr lang="en-IN" b="1" dirty="0"/>
              <a:t>Guidance for Food Serving Personnel</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0"/>
            <a:ext cx="11049000" cy="5572539"/>
          </a:xfrm>
        </p:spPr>
        <p:txBody>
          <a:bodyPr>
            <a:normAutofit/>
          </a:bodyPr>
          <a:lstStyle/>
          <a:p>
            <a:r>
              <a:rPr lang="en-US" dirty="0"/>
              <a:t>Persons who will serve food will knock on the door and meals should be served in dedicated metal plates preferably</a:t>
            </a:r>
          </a:p>
          <a:p>
            <a:r>
              <a:rPr lang="en-US" dirty="0"/>
              <a:t>Patients shall wash their own plates and take them home on discharge so that generation of biomedical waste is minimized</a:t>
            </a:r>
          </a:p>
          <a:p>
            <a:pPr marL="0" indent="0">
              <a:buNone/>
            </a:pPr>
            <a:endParaRPr lang="en-IN" dirty="0"/>
          </a:p>
          <a:p>
            <a:pPr marL="0" lvl="0" indent="0">
              <a:buNone/>
            </a:pPr>
            <a:endParaRPr lang="en-IN" dirty="0"/>
          </a:p>
        </p:txBody>
      </p:sp>
    </p:spTree>
    <p:extLst>
      <p:ext uri="{BB962C8B-B14F-4D97-AF65-F5344CB8AC3E}">
        <p14:creationId xmlns:p14="http://schemas.microsoft.com/office/powerpoint/2010/main" xmlns="" val="3598163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6DB9-812F-42BA-B8BA-5F4018B8D7CD}"/>
              </a:ext>
            </a:extLst>
          </p:cNvPr>
          <p:cNvSpPr>
            <a:spLocks noGrp="1"/>
          </p:cNvSpPr>
          <p:nvPr>
            <p:ph type="title"/>
          </p:nvPr>
        </p:nvSpPr>
        <p:spPr>
          <a:xfrm>
            <a:off x="838199" y="365125"/>
            <a:ext cx="10823713" cy="1325563"/>
          </a:xfrm>
        </p:spPr>
        <p:txBody>
          <a:bodyPr/>
          <a:lstStyle/>
          <a:p>
            <a:r>
              <a:rPr lang="en-IN" b="1" dirty="0"/>
              <a:t>Guidance for Waste Management</a:t>
            </a:r>
          </a:p>
        </p:txBody>
      </p:sp>
      <p:sp>
        <p:nvSpPr>
          <p:cNvPr id="3" name="Content Placeholder 2">
            <a:extLst>
              <a:ext uri="{FF2B5EF4-FFF2-40B4-BE49-F238E27FC236}">
                <a16:creationId xmlns:a16="http://schemas.microsoft.com/office/drawing/2014/main" xmlns="" id="{CAFDB0FC-634F-49F5-8555-71083B9FDE4E}"/>
              </a:ext>
            </a:extLst>
          </p:cNvPr>
          <p:cNvSpPr>
            <a:spLocks noGrp="1"/>
          </p:cNvSpPr>
          <p:nvPr>
            <p:ph idx="1"/>
          </p:nvPr>
        </p:nvSpPr>
        <p:spPr>
          <a:xfrm>
            <a:off x="838200" y="1285460"/>
            <a:ext cx="11049000" cy="5572539"/>
          </a:xfrm>
        </p:spPr>
        <p:txBody>
          <a:bodyPr>
            <a:normAutofit/>
          </a:bodyPr>
          <a:lstStyle/>
          <a:p>
            <a:r>
              <a:rPr lang="en-US" dirty="0"/>
              <a:t>Every waste in these facilities should be considered infective and should be disinfected first and then disposed. Any person involved with cleaning and disposal of these wastes should wear PPE like utility gloves, 3-ply surgical mask, goggles and face-shields.</a:t>
            </a:r>
            <a:endParaRPr lang="en-IN" dirty="0"/>
          </a:p>
          <a:p>
            <a:r>
              <a:rPr lang="en-US" dirty="0"/>
              <a:t>Do not forget to wear disposable utility gloves during cleaning of rooms, toilets and other areas, and when either during cleaning or during handling disinfection solutions if they get soiled or after end of work, dispose gloves appropriately </a:t>
            </a:r>
          </a:p>
          <a:p>
            <a:r>
              <a:rPr lang="en-US" dirty="0"/>
              <a:t>Everyone should be reminded not to touch any part of their face with gloved hands or unwashed hands and the same should be displayed on IEC material at multiple places on each floor</a:t>
            </a:r>
            <a:endParaRPr lang="en-IN" dirty="0"/>
          </a:p>
          <a:p>
            <a:pPr marL="0" lvl="0" indent="0">
              <a:buNone/>
            </a:pPr>
            <a:endParaRPr lang="en-IN" dirty="0"/>
          </a:p>
        </p:txBody>
      </p:sp>
    </p:spTree>
    <p:extLst>
      <p:ext uri="{BB962C8B-B14F-4D97-AF65-F5344CB8AC3E}">
        <p14:creationId xmlns:p14="http://schemas.microsoft.com/office/powerpoint/2010/main" xmlns="" val="2478504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2972</TotalTime>
  <Words>1651</Words>
  <Application>Microsoft Office PowerPoint</Application>
  <PresentationFormat>Custom</PresentationFormat>
  <Paragraphs>162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COVID CARE Centres: Bihar</vt:lpstr>
      <vt:lpstr>Schematic Overview</vt:lpstr>
      <vt:lpstr>Triage in Level 1: COVID CARE Centres</vt:lpstr>
      <vt:lpstr>Daily Monitoring: COVID Care Centre</vt:lpstr>
      <vt:lpstr>Location: COVID Care Centres</vt:lpstr>
      <vt:lpstr>Manpower: COVID CARE Centre</vt:lpstr>
      <vt:lpstr>Guidance for Patients  </vt:lpstr>
      <vt:lpstr>Guidance for Food Serving Personnel</vt:lpstr>
      <vt:lpstr>Guidance for Waste Management</vt:lpstr>
      <vt:lpstr>Guidance for Routine Cleaning</vt:lpstr>
      <vt:lpstr>Guidance for Routine Cleaning</vt:lpstr>
      <vt:lpstr>Disinfection of Specific Areas </vt:lpstr>
      <vt:lpstr>Cleaning of Surfaces Infected with Body Fluids </vt:lpstr>
      <vt:lpstr>Instructions for Clothes Washing</vt:lpstr>
      <vt:lpstr>Hand Washing after Room Cleaning </vt:lpstr>
      <vt:lpstr>Biomedical Waste Management </vt:lpstr>
      <vt:lpstr>Biomedical Waste Management (Contd.) </vt:lpstr>
      <vt:lpstr>Checklist for CCC- Drugs</vt:lpstr>
      <vt:lpstr>Checklist for CCC-Equipment </vt:lpstr>
      <vt:lpstr>Checklist for CCC- Consumables </vt:lpstr>
      <vt:lpstr>Cleaning and Disinfection Requirement</vt:lpstr>
      <vt:lpstr> Triage Room requirement</vt:lpstr>
      <vt:lpstr>DEDICATED COVID Health Centre ( Level 2) </vt:lpstr>
      <vt:lpstr>Annexure</vt:lpstr>
      <vt:lpstr>Annexure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 19 Response in Bihar</dc:title>
  <dc:creator>Sridhar Srikantiah</dc:creator>
  <cp:lastModifiedBy>NCD CELL</cp:lastModifiedBy>
  <cp:revision>82</cp:revision>
  <dcterms:created xsi:type="dcterms:W3CDTF">2020-03-27T09:57:03Z</dcterms:created>
  <dcterms:modified xsi:type="dcterms:W3CDTF">2020-04-29T10:18:38Z</dcterms:modified>
</cp:coreProperties>
</file>